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57" r:id="rId5"/>
    <p:sldId id="918" r:id="rId6"/>
    <p:sldId id="913" r:id="rId7"/>
    <p:sldId id="955" r:id="rId8"/>
    <p:sldId id="956" r:id="rId9"/>
    <p:sldId id="957" r:id="rId10"/>
    <p:sldId id="95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15371C"/>
    <a:srgbClr val="3A2F12"/>
    <a:srgbClr val="39103C"/>
    <a:srgbClr val="48040C"/>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63" d="100"/>
          <a:sy n="63" d="100"/>
        </p:scale>
        <p:origin x="696"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17F48F-10F1-406C-A59C-3CE51E051E07}" type="datetimeFigureOut">
              <a:rPr lang="en-US" smtClean="0"/>
              <a:t>4/22/2021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2B4CFD-3631-4DB4-86B4-0DD3A627554A}" type="slidenum">
              <a:rPr lang="en-US" smtClean="0"/>
              <a:t>‹#›</a:t>
            </a:fld>
            <a:endParaRPr lang="en-US"/>
          </a:p>
        </p:txBody>
      </p:sp>
    </p:spTree>
    <p:extLst>
      <p:ext uri="{BB962C8B-B14F-4D97-AF65-F5344CB8AC3E}">
        <p14:creationId xmlns:p14="http://schemas.microsoft.com/office/powerpoint/2010/main" val="775787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0209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4418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vy Working Slide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CA2B07D-8188-E94F-B111-175325F099F3}"/>
              </a:ext>
            </a:extLst>
          </p:cNvPr>
          <p:cNvSpPr/>
          <p:nvPr userDrawn="1"/>
        </p:nvSpPr>
        <p:spPr>
          <a:xfrm>
            <a:off x="209006" y="165463"/>
            <a:ext cx="11808823" cy="6522720"/>
          </a:xfrm>
          <a:prstGeom prst="rect">
            <a:avLst/>
          </a:prstGeom>
          <a:noFill/>
          <a:ln>
            <a:solidFill>
              <a:srgbClr val="BFCC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Placeholder 1">
            <a:extLst>
              <a:ext uri="{FF2B5EF4-FFF2-40B4-BE49-F238E27FC236}">
                <a16:creationId xmlns:a16="http://schemas.microsoft.com/office/drawing/2014/main" id="{BE7C890F-CDD9-46B9-987F-FA6D1EFD4372}"/>
              </a:ext>
            </a:extLst>
          </p:cNvPr>
          <p:cNvSpPr>
            <a:spLocks noGrp="1"/>
          </p:cNvSpPr>
          <p:nvPr>
            <p:ph type="title"/>
          </p:nvPr>
        </p:nvSpPr>
        <p:spPr>
          <a:xfrm>
            <a:off x="838200" y="365125"/>
            <a:ext cx="10515600" cy="650875"/>
          </a:xfrm>
          <a:prstGeom prst="rect">
            <a:avLst/>
          </a:prstGeom>
        </p:spPr>
        <p:txBody>
          <a:bodyPr vert="horz" lIns="91440" tIns="45720" rIns="91440" bIns="45720" rtlCol="0" anchor="t">
            <a:normAutofit/>
          </a:bodyPr>
          <a:lstStyle>
            <a:lvl1pPr>
              <a:defRPr>
                <a:latin typeface="Helvetica LT Std Cond Blk" panose="020B0806030502030204" pitchFamily="34" charset="0"/>
              </a:defRPr>
            </a:lvl1pPr>
          </a:lstStyle>
          <a:p>
            <a:r>
              <a:rPr lang="en-US" dirty="0"/>
              <a:t>Click to Add Title</a:t>
            </a:r>
          </a:p>
        </p:txBody>
      </p:sp>
      <p:sp>
        <p:nvSpPr>
          <p:cNvPr id="12" name="Content Placeholder 2">
            <a:extLst>
              <a:ext uri="{FF2B5EF4-FFF2-40B4-BE49-F238E27FC236}">
                <a16:creationId xmlns:a16="http://schemas.microsoft.com/office/drawing/2014/main" id="{AE8E36E2-D261-4791-BBC2-5CB33C7EF7C7}"/>
              </a:ext>
            </a:extLst>
          </p:cNvPr>
          <p:cNvSpPr>
            <a:spLocks noGrp="1"/>
          </p:cNvSpPr>
          <p:nvPr>
            <p:ph sz="quarter" idx="10" hasCustomPrompt="1"/>
          </p:nvPr>
        </p:nvSpPr>
        <p:spPr>
          <a:xfrm>
            <a:off x="838200" y="1597841"/>
            <a:ext cx="10515600" cy="4508500"/>
          </a:xfrm>
        </p:spPr>
        <p:txBody>
          <a:bodyPr/>
          <a:lstStyle>
            <a:lvl1pPr>
              <a:defRPr>
                <a:latin typeface="Arial Narrow" panose="020B0606020202030204" pitchFamily="34" charset="0"/>
              </a:defRPr>
            </a:lvl1pPr>
            <a:lvl2pP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404872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84580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7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resources.xceptional.com/webinars" TargetMode="Externa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www.xceptional.com/blog/"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9" name="Picture 4">
            <a:extLst>
              <a:ext uri="{FF2B5EF4-FFF2-40B4-BE49-F238E27FC236}">
                <a16:creationId xmlns:a16="http://schemas.microsoft.com/office/drawing/2014/main" id="{D1A30E30-4B89-460D-8FDB-4C8E9C7460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786" r="3786"/>
          <a:stretch/>
        </p:blipFill>
        <p:spPr bwMode="auto">
          <a:xfrm>
            <a:off x="1" y="0"/>
            <a:ext cx="12192000" cy="693025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EE7BF90F-5A9D-4554-A82D-ED89CDDACAE7}"/>
              </a:ext>
            </a:extLst>
          </p:cNvPr>
          <p:cNvSpPr/>
          <p:nvPr/>
        </p:nvSpPr>
        <p:spPr>
          <a:xfrm>
            <a:off x="-25400" y="-29981"/>
            <a:ext cx="12192000" cy="6960239"/>
          </a:xfrm>
          <a:prstGeom prst="rect">
            <a:avLst/>
          </a:prstGeom>
          <a:gradFill flip="none" rotWithShape="1">
            <a:gsLst>
              <a:gs pos="5000">
                <a:schemeClr val="bg1">
                  <a:alpha val="82000"/>
                </a:schemeClr>
              </a:gs>
              <a:gs pos="48000">
                <a:srgbClr val="002060">
                  <a:alpha val="59000"/>
                </a:srgbClr>
              </a:gs>
              <a:gs pos="77000">
                <a:schemeClr val="bg1">
                  <a:alpha val="68000"/>
                </a:schemeClr>
              </a:gs>
            </a:gsLst>
            <a:lin ang="5400000" scaled="1"/>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AD1FE99-BB50-4DE1-ACF5-0BB5AAC8257C}"/>
              </a:ext>
            </a:extLst>
          </p:cNvPr>
          <p:cNvSpPr/>
          <p:nvPr/>
        </p:nvSpPr>
        <p:spPr>
          <a:xfrm>
            <a:off x="-10160" y="4648200"/>
            <a:ext cx="1220216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19" name="Rectangle 18">
            <a:extLst>
              <a:ext uri="{FF2B5EF4-FFF2-40B4-BE49-F238E27FC236}">
                <a16:creationId xmlns:a16="http://schemas.microsoft.com/office/drawing/2014/main" id="{D7D67D88-18C7-4B9F-A096-5F8BE54A7EB4}"/>
              </a:ext>
            </a:extLst>
          </p:cNvPr>
          <p:cNvSpPr/>
          <p:nvPr/>
        </p:nvSpPr>
        <p:spPr>
          <a:xfrm>
            <a:off x="452120" y="662874"/>
            <a:ext cx="9098280" cy="4681282"/>
          </a:xfrm>
          <a:prstGeom prst="rect">
            <a:avLst/>
          </a:prstGeom>
        </p:spPr>
        <p:txBody>
          <a:bodyPr wrap="square">
            <a:spAutoFit/>
          </a:bodyPr>
          <a:lstStyle/>
          <a:p>
            <a:pPr>
              <a:lnSpc>
                <a:spcPct val="115000"/>
              </a:lnSpc>
            </a:pPr>
            <a:r>
              <a:rPr lang="en-US" sz="5400" b="1" i="0" dirty="0">
                <a:effectLst>
                  <a:outerShdw blurRad="38100" dist="38100" dir="2700000" algn="tl">
                    <a:srgbClr val="000000">
                      <a:alpha val="43137"/>
                    </a:srgbClr>
                  </a:outerShdw>
                </a:effectLst>
                <a:latin typeface="Arial" panose="020B0604020202020204" pitchFamily="34" charset="0"/>
              </a:rPr>
              <a:t>MSP / IT Vendor Evaluation &amp; Selection Best Practices</a:t>
            </a:r>
          </a:p>
          <a:p>
            <a:pPr>
              <a:lnSpc>
                <a:spcPct val="115000"/>
              </a:lnSpc>
            </a:pPr>
            <a:r>
              <a:rPr lang="en-US" sz="4000" dirty="0">
                <a:solidFill>
                  <a:srgbClr val="00CCFF"/>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Segoe UI" panose="020B0502040204020203" pitchFamily="34" charset="0"/>
              </a:rPr>
              <a:t>Virtual Panel &amp; Roundtable</a:t>
            </a:r>
            <a:endParaRPr lang="en-US" sz="4000" dirty="0">
              <a:solidFill>
                <a:srgbClr val="00CCFF"/>
              </a:solidFill>
              <a:effectLst>
                <a:outerShdw blurRad="38100" dist="38100" dir="2700000" algn="tl">
                  <a:srgbClr val="000000">
                    <a:alpha val="43137"/>
                  </a:srgbClr>
                </a:outerShdw>
              </a:effectLst>
              <a:latin typeface="Segoe UI" panose="020B0502040204020203" pitchFamily="34" charset="0"/>
              <a:ea typeface="Times New Roman" panose="02020603050405020304" pitchFamily="18" charset="0"/>
              <a:cs typeface="Segoe UI" panose="020B0502040204020203" pitchFamily="34" charset="0"/>
            </a:endParaRPr>
          </a:p>
          <a:p>
            <a:endParaRPr lang="en-US" sz="3200" dirty="0">
              <a:solidFill>
                <a:schemeClr val="bg1"/>
              </a:solidFill>
              <a:latin typeface="Segoe UI" panose="020B0502040204020203" pitchFamily="34" charset="0"/>
              <a:cs typeface="Segoe UI" panose="020B0502040204020203" pitchFamily="34" charset="0"/>
            </a:endParaRPr>
          </a:p>
          <a:p>
            <a:endParaRPr lang="en-US" sz="3200" dirty="0">
              <a:solidFill>
                <a:schemeClr val="bg1"/>
              </a:solidFill>
              <a:latin typeface="Segoe UI" panose="020B0502040204020203" pitchFamily="34" charset="0"/>
              <a:cs typeface="Segoe UI" panose="020B0502040204020203" pitchFamily="34" charset="0"/>
            </a:endParaRPr>
          </a:p>
          <a:p>
            <a:endParaRPr lang="en-US" sz="2800" dirty="0">
              <a:solidFill>
                <a:schemeClr val="bg1"/>
              </a:solidFill>
              <a:latin typeface="Segoe UI" panose="020B0502040204020203" pitchFamily="34" charset="0"/>
              <a:cs typeface="Segoe UI" panose="020B0502040204020203" pitchFamily="34" charset="0"/>
            </a:endParaRPr>
          </a:p>
          <a:p>
            <a:r>
              <a:rPr lang="en-US" sz="3200" b="1" i="1" dirty="0">
                <a:latin typeface="Segoe UI" panose="020B0502040204020203" pitchFamily="34" charset="0"/>
                <a:cs typeface="Segoe UI" panose="020B0502040204020203" pitchFamily="34" charset="0"/>
              </a:rPr>
              <a:t>April 22, 2021 / 11:00am PST</a:t>
            </a:r>
          </a:p>
        </p:txBody>
      </p:sp>
      <p:sp>
        <p:nvSpPr>
          <p:cNvPr id="22" name="TextBox 21">
            <a:extLst>
              <a:ext uri="{FF2B5EF4-FFF2-40B4-BE49-F238E27FC236}">
                <a16:creationId xmlns:a16="http://schemas.microsoft.com/office/drawing/2014/main" id="{76D064FC-AD38-498F-B2E6-ACCFAF0D0D8F}"/>
              </a:ext>
            </a:extLst>
          </p:cNvPr>
          <p:cNvSpPr txBox="1"/>
          <p:nvPr/>
        </p:nvSpPr>
        <p:spPr>
          <a:xfrm>
            <a:off x="243716" y="6581001"/>
            <a:ext cx="1514069" cy="276999"/>
          </a:xfrm>
          <a:prstGeom prst="rect">
            <a:avLst/>
          </a:prstGeom>
          <a:noFill/>
        </p:spPr>
        <p:txBody>
          <a:bodyPr wrap="none" rtlCol="0">
            <a:spAutoFit/>
          </a:bodyPr>
          <a:lstStyle/>
          <a:p>
            <a:r>
              <a:rPr lang="en-US" sz="1200" dirty="0">
                <a:solidFill>
                  <a:schemeClr val="bg2">
                    <a:lumMod val="60000"/>
                    <a:lumOff val="40000"/>
                  </a:schemeClr>
                </a:solidFill>
              </a:rPr>
              <a:t>www.Xceptional.com</a:t>
            </a:r>
          </a:p>
        </p:txBody>
      </p:sp>
      <p:pic>
        <p:nvPicPr>
          <p:cNvPr id="4" name="Picture 3" descr="Logo&#10;&#10;Description automatically generated">
            <a:extLst>
              <a:ext uri="{FF2B5EF4-FFF2-40B4-BE49-F238E27FC236}">
                <a16:creationId xmlns:a16="http://schemas.microsoft.com/office/drawing/2014/main" id="{D1B32EA1-7494-475D-AA7F-99F29E8F58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8880" y="6085324"/>
            <a:ext cx="2709071" cy="780705"/>
          </a:xfrm>
          <a:prstGeom prst="rect">
            <a:avLst/>
          </a:prstGeom>
        </p:spPr>
      </p:pic>
      <p:sp>
        <p:nvSpPr>
          <p:cNvPr id="16" name="Rectangle 15">
            <a:extLst>
              <a:ext uri="{FF2B5EF4-FFF2-40B4-BE49-F238E27FC236}">
                <a16:creationId xmlns:a16="http://schemas.microsoft.com/office/drawing/2014/main" id="{D5D90E51-4670-4591-8CAC-D7E62A77C884}"/>
              </a:ext>
            </a:extLst>
          </p:cNvPr>
          <p:cNvSpPr/>
          <p:nvPr/>
        </p:nvSpPr>
        <p:spPr>
          <a:xfrm>
            <a:off x="1888805" y="6611778"/>
            <a:ext cx="3886200" cy="215444"/>
          </a:xfrm>
          <a:prstGeom prst="rect">
            <a:avLst/>
          </a:prstGeom>
        </p:spPr>
        <p:txBody>
          <a:bodyPr>
            <a:spAutoFit/>
          </a:bodyPr>
          <a:lstStyle/>
          <a:p>
            <a:r>
              <a:rPr lang="en-US" sz="800" dirty="0">
                <a:solidFill>
                  <a:schemeClr val="bg1">
                    <a:lumMod val="50000"/>
                    <a:lumOff val="50000"/>
                  </a:schemeClr>
                </a:solidFill>
                <a:latin typeface="Arial" panose="020B0604020202020204" pitchFamily="34" charset="0"/>
                <a:cs typeface="Arial" panose="020B0604020202020204" pitchFamily="34" charset="0"/>
              </a:rPr>
              <a:t>© 2021 </a:t>
            </a:r>
            <a:r>
              <a:rPr lang="en-US" sz="800" dirty="0" err="1">
                <a:solidFill>
                  <a:schemeClr val="bg1">
                    <a:lumMod val="50000"/>
                    <a:lumOff val="50000"/>
                  </a:schemeClr>
                </a:solidFill>
                <a:latin typeface="Arial" panose="020B0604020202020204" pitchFamily="34" charset="0"/>
                <a:cs typeface="Arial" panose="020B0604020202020204" pitchFamily="34" charset="0"/>
              </a:rPr>
              <a:t>Xceptional</a:t>
            </a:r>
            <a:r>
              <a:rPr lang="en-US" sz="800" dirty="0">
                <a:solidFill>
                  <a:schemeClr val="bg1">
                    <a:lumMod val="50000"/>
                    <a:lumOff val="50000"/>
                  </a:schemeClr>
                </a:solidFill>
                <a:latin typeface="Arial" panose="020B0604020202020204" pitchFamily="34" charset="0"/>
                <a:cs typeface="Arial" panose="020B0604020202020204" pitchFamily="34" charset="0"/>
              </a:rPr>
              <a:t> Networks. All Rights Reserved.</a:t>
            </a:r>
          </a:p>
        </p:txBody>
      </p:sp>
    </p:spTree>
    <p:extLst>
      <p:ext uri="{BB962C8B-B14F-4D97-AF65-F5344CB8AC3E}">
        <p14:creationId xmlns:p14="http://schemas.microsoft.com/office/powerpoint/2010/main" val="298323514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7521DD34-C6F2-4402-9A01-962807DB6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93110995-14A1-4B7E-9CBD-629F1BC124AD}"/>
              </a:ext>
            </a:extLst>
          </p:cNvPr>
          <p:cNvSpPr/>
          <p:nvPr/>
        </p:nvSpPr>
        <p:spPr>
          <a:xfrm>
            <a:off x="-25400" y="-29981"/>
            <a:ext cx="12192000" cy="6857203"/>
          </a:xfrm>
          <a:prstGeom prst="rect">
            <a:avLst/>
          </a:prstGeom>
          <a:gradFill flip="none" rotWithShape="1">
            <a:gsLst>
              <a:gs pos="5000">
                <a:schemeClr val="bg1">
                  <a:alpha val="65000"/>
                </a:schemeClr>
              </a:gs>
              <a:gs pos="52000">
                <a:schemeClr val="accent5">
                  <a:lumMod val="75000"/>
                </a:schemeClr>
              </a:gs>
              <a:gs pos="85000">
                <a:schemeClr val="bg1">
                  <a:alpha val="55000"/>
                </a:schemeClr>
              </a:gs>
            </a:gsLst>
            <a:lin ang="5400000" scaled="1"/>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6F99FA2-3ED2-4D01-8A69-482F8BF55737}"/>
              </a:ext>
            </a:extLst>
          </p:cNvPr>
          <p:cNvSpPr>
            <a:spLocks noGrp="1"/>
          </p:cNvSpPr>
          <p:nvPr>
            <p:ph type="title"/>
          </p:nvPr>
        </p:nvSpPr>
        <p:spPr>
          <a:xfrm>
            <a:off x="564573" y="262217"/>
            <a:ext cx="5154508" cy="892508"/>
          </a:xfrm>
        </p:spPr>
        <p:txBody>
          <a:bodyPr vert="horz" lIns="91440" tIns="45720" rIns="91440" bIns="45720" rtlCol="0" anchor="ctr">
            <a:normAutofit/>
          </a:bodyPr>
          <a:lstStyle/>
          <a:p>
            <a:r>
              <a:rPr lang="en-US" b="1" kern="1200" dirty="0">
                <a:solidFill>
                  <a:schemeClr val="tx1"/>
                </a:solidFill>
                <a:latin typeface="+mj-lt"/>
                <a:ea typeface="+mj-ea"/>
                <a:cs typeface="+mj-cs"/>
              </a:rPr>
              <a:t>Introductions</a:t>
            </a:r>
            <a:endParaRPr lang="en-US" kern="1200" dirty="0">
              <a:solidFill>
                <a:schemeClr val="tx1"/>
              </a:solidFill>
              <a:latin typeface="+mj-lt"/>
              <a:ea typeface="+mj-ea"/>
              <a:cs typeface="+mj-cs"/>
            </a:endParaRPr>
          </a:p>
        </p:txBody>
      </p:sp>
      <p:sp>
        <p:nvSpPr>
          <p:cNvPr id="6" name="Text Placeholder 2">
            <a:extLst>
              <a:ext uri="{FF2B5EF4-FFF2-40B4-BE49-F238E27FC236}">
                <a16:creationId xmlns:a16="http://schemas.microsoft.com/office/drawing/2014/main" id="{6028E0FC-4039-42DC-923B-B5C21275C67E}"/>
              </a:ext>
            </a:extLst>
          </p:cNvPr>
          <p:cNvSpPr txBox="1">
            <a:spLocks/>
          </p:cNvSpPr>
          <p:nvPr/>
        </p:nvSpPr>
        <p:spPr>
          <a:xfrm>
            <a:off x="564574" y="1361439"/>
            <a:ext cx="8782626" cy="527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70C0"/>
              </a:buClr>
              <a:buNone/>
            </a:pPr>
            <a:r>
              <a:rPr lang="en-US" sz="2400" b="1" dirty="0">
                <a:latin typeface="+mn-lt"/>
              </a:rPr>
              <a:t>Host: </a:t>
            </a:r>
          </a:p>
          <a:p>
            <a:pPr marL="341313">
              <a:buClr>
                <a:srgbClr val="0070C0"/>
              </a:buClr>
            </a:pPr>
            <a:r>
              <a:rPr lang="en-US" sz="2400" dirty="0">
                <a:latin typeface="+mn-lt"/>
              </a:rPr>
              <a:t>Mark Dallmeier, Advisor</a:t>
            </a:r>
          </a:p>
          <a:p>
            <a:pPr marL="0" indent="0">
              <a:buClr>
                <a:srgbClr val="0070C0"/>
              </a:buClr>
              <a:buNone/>
            </a:pPr>
            <a:r>
              <a:rPr lang="en-US" sz="2400" b="1" dirty="0">
                <a:latin typeface="+mn-lt"/>
              </a:rPr>
              <a:t>Co-Host: </a:t>
            </a:r>
          </a:p>
          <a:p>
            <a:pPr marL="341313">
              <a:buClr>
                <a:srgbClr val="0070C0"/>
              </a:buClr>
            </a:pPr>
            <a:r>
              <a:rPr lang="en-US" sz="2400" dirty="0">
                <a:latin typeface="+mn-lt"/>
              </a:rPr>
              <a:t>Chris </a:t>
            </a:r>
            <a:r>
              <a:rPr lang="en-US" sz="2400" dirty="0" err="1">
                <a:latin typeface="+mn-lt"/>
              </a:rPr>
              <a:t>McKewon</a:t>
            </a:r>
            <a:r>
              <a:rPr lang="en-US" sz="2400" dirty="0">
                <a:latin typeface="+mn-lt"/>
              </a:rPr>
              <a:t>, CEO</a:t>
            </a:r>
          </a:p>
          <a:p>
            <a:pPr marL="341313">
              <a:buClr>
                <a:srgbClr val="0070C0"/>
              </a:buClr>
            </a:pPr>
            <a:endParaRPr lang="en-US" sz="2400" dirty="0">
              <a:latin typeface="+mn-lt"/>
            </a:endParaRPr>
          </a:p>
          <a:p>
            <a:pPr marL="0" indent="0">
              <a:buClr>
                <a:srgbClr val="0070C0"/>
              </a:buClr>
              <a:buNone/>
            </a:pPr>
            <a:r>
              <a:rPr lang="en-US" sz="2400" b="1" dirty="0">
                <a:latin typeface="+mn-lt"/>
              </a:rPr>
              <a:t>Panelists:</a:t>
            </a:r>
          </a:p>
          <a:p>
            <a:pPr marL="341313">
              <a:buClr>
                <a:srgbClr val="0070C0"/>
              </a:buClr>
            </a:pPr>
            <a:r>
              <a:rPr lang="en-US" sz="2400" dirty="0">
                <a:latin typeface="+mn-lt"/>
              </a:rPr>
              <a:t>Edward </a:t>
            </a:r>
            <a:r>
              <a:rPr lang="en-US" sz="2400" dirty="0" err="1">
                <a:latin typeface="+mn-lt"/>
              </a:rPr>
              <a:t>Vasko</a:t>
            </a:r>
            <a:endParaRPr lang="en-US" sz="2400" dirty="0">
              <a:latin typeface="+mn-lt"/>
            </a:endParaRPr>
          </a:p>
          <a:p>
            <a:pPr marL="341313">
              <a:buClr>
                <a:srgbClr val="0070C0"/>
              </a:buClr>
            </a:pPr>
            <a:r>
              <a:rPr lang="en-US" sz="2400" dirty="0">
                <a:latin typeface="+mn-lt"/>
              </a:rPr>
              <a:t>Mindy Maggio</a:t>
            </a:r>
          </a:p>
          <a:p>
            <a:pPr marL="341313">
              <a:buClr>
                <a:srgbClr val="0070C0"/>
              </a:buClr>
            </a:pPr>
            <a:r>
              <a:rPr lang="en-US" sz="2400" dirty="0">
                <a:latin typeface="+mn-lt"/>
              </a:rPr>
              <a:t>Dr Stephen </a:t>
            </a:r>
            <a:r>
              <a:rPr lang="en-US" sz="2400" dirty="0" err="1">
                <a:latin typeface="+mn-lt"/>
              </a:rPr>
              <a:t>Inocencio</a:t>
            </a:r>
            <a:endParaRPr lang="en-US" sz="2400" dirty="0">
              <a:latin typeface="+mn-lt"/>
            </a:endParaRPr>
          </a:p>
          <a:p>
            <a:pPr marL="341313">
              <a:buClr>
                <a:srgbClr val="0070C0"/>
              </a:buClr>
            </a:pPr>
            <a:r>
              <a:rPr lang="en-US" sz="2400" dirty="0">
                <a:latin typeface="+mn-lt"/>
              </a:rPr>
              <a:t>Wesley Shepherd</a:t>
            </a:r>
          </a:p>
        </p:txBody>
      </p:sp>
      <p:pic>
        <p:nvPicPr>
          <p:cNvPr id="15" name="Picture 14" descr="Logo&#10;&#10;Description automatically generated">
            <a:extLst>
              <a:ext uri="{FF2B5EF4-FFF2-40B4-BE49-F238E27FC236}">
                <a16:creationId xmlns:a16="http://schemas.microsoft.com/office/drawing/2014/main" id="{B0C631A3-F651-42CA-895A-8171A5B4D0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50174" y="374020"/>
            <a:ext cx="2709071" cy="780705"/>
          </a:xfrm>
          <a:prstGeom prst="rect">
            <a:avLst/>
          </a:prstGeom>
        </p:spPr>
      </p:pic>
      <p:sp>
        <p:nvSpPr>
          <p:cNvPr id="17" name="TextBox 16">
            <a:extLst>
              <a:ext uri="{FF2B5EF4-FFF2-40B4-BE49-F238E27FC236}">
                <a16:creationId xmlns:a16="http://schemas.microsoft.com/office/drawing/2014/main" id="{E39E2940-326C-4FDA-82D2-F4AE13BA74AE}"/>
              </a:ext>
            </a:extLst>
          </p:cNvPr>
          <p:cNvSpPr txBox="1"/>
          <p:nvPr/>
        </p:nvSpPr>
        <p:spPr>
          <a:xfrm>
            <a:off x="243716" y="6581001"/>
            <a:ext cx="1514069" cy="276999"/>
          </a:xfrm>
          <a:prstGeom prst="rect">
            <a:avLst/>
          </a:prstGeom>
          <a:noFill/>
        </p:spPr>
        <p:txBody>
          <a:bodyPr wrap="none" rtlCol="0">
            <a:spAutoFit/>
          </a:bodyPr>
          <a:lstStyle/>
          <a:p>
            <a:pPr>
              <a:spcAft>
                <a:spcPts val="600"/>
              </a:spcAft>
            </a:pPr>
            <a:r>
              <a:rPr lang="en-US" sz="1200" dirty="0">
                <a:solidFill>
                  <a:schemeClr val="tx1">
                    <a:lumMod val="75000"/>
                  </a:schemeClr>
                </a:solidFill>
              </a:rPr>
              <a:t>www.Xceptional.com</a:t>
            </a:r>
            <a:endParaRPr lang="en-US" sz="1200">
              <a:solidFill>
                <a:schemeClr val="tx1">
                  <a:lumMod val="75000"/>
                </a:schemeClr>
              </a:solidFill>
            </a:endParaRPr>
          </a:p>
        </p:txBody>
      </p:sp>
      <p:sp>
        <p:nvSpPr>
          <p:cNvPr id="18" name="Rectangle 17">
            <a:extLst>
              <a:ext uri="{FF2B5EF4-FFF2-40B4-BE49-F238E27FC236}">
                <a16:creationId xmlns:a16="http://schemas.microsoft.com/office/drawing/2014/main" id="{1A3BFC6F-3943-4987-9F6E-A2EAFF7F2ABC}"/>
              </a:ext>
            </a:extLst>
          </p:cNvPr>
          <p:cNvSpPr/>
          <p:nvPr/>
        </p:nvSpPr>
        <p:spPr>
          <a:xfrm>
            <a:off x="7873045" y="6611778"/>
            <a:ext cx="3886200" cy="215444"/>
          </a:xfrm>
          <a:prstGeom prst="rect">
            <a:avLst/>
          </a:prstGeom>
        </p:spPr>
        <p:txBody>
          <a:bodyPr>
            <a:spAutoFit/>
          </a:bodyPr>
          <a:lstStyle/>
          <a:p>
            <a:pPr algn="r">
              <a:spcAft>
                <a:spcPts val="600"/>
              </a:spcAft>
            </a:pPr>
            <a:r>
              <a:rPr lang="en-US" sz="800" dirty="0">
                <a:solidFill>
                  <a:schemeClr val="tx1">
                    <a:lumMod val="75000"/>
                  </a:schemeClr>
                </a:solidFill>
                <a:latin typeface="Arial" panose="020B0604020202020204" pitchFamily="34" charset="0"/>
                <a:cs typeface="Arial" panose="020B0604020202020204" pitchFamily="34" charset="0"/>
              </a:rPr>
              <a:t>© 2021 </a:t>
            </a:r>
            <a:r>
              <a:rPr lang="en-US" sz="800" dirty="0" err="1">
                <a:solidFill>
                  <a:schemeClr val="tx1">
                    <a:lumMod val="75000"/>
                  </a:schemeClr>
                </a:solidFill>
                <a:latin typeface="Arial" panose="020B0604020202020204" pitchFamily="34" charset="0"/>
                <a:cs typeface="Arial" panose="020B0604020202020204" pitchFamily="34" charset="0"/>
              </a:rPr>
              <a:t>Xceptional</a:t>
            </a:r>
            <a:r>
              <a:rPr lang="en-US" sz="800" dirty="0">
                <a:solidFill>
                  <a:schemeClr val="tx1">
                    <a:lumMod val="75000"/>
                  </a:schemeClr>
                </a:solidFill>
                <a:latin typeface="Arial" panose="020B0604020202020204" pitchFamily="34" charset="0"/>
                <a:cs typeface="Arial" panose="020B0604020202020204" pitchFamily="34" charset="0"/>
              </a:rPr>
              <a:t> Networks. All Rights Reserved.</a:t>
            </a:r>
          </a:p>
        </p:txBody>
      </p:sp>
    </p:spTree>
    <p:extLst>
      <p:ext uri="{BB962C8B-B14F-4D97-AF65-F5344CB8AC3E}">
        <p14:creationId xmlns:p14="http://schemas.microsoft.com/office/powerpoint/2010/main" val="183030954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Effect transition="in" filter="fade">
                                      <p:cBhvr>
                                        <p:cTn id="19" dur="500"/>
                                        <p:tgtEl>
                                          <p:spTgt spid="6">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
                                            <p:txEl>
                                              <p:pRg st="9" end="9"/>
                                            </p:txEl>
                                          </p:spTgt>
                                        </p:tgtEl>
                                        <p:attrNameLst>
                                          <p:attrName>style.visibility</p:attrName>
                                        </p:attrNameLst>
                                      </p:cBhvr>
                                      <p:to>
                                        <p:strVal val="visible"/>
                                      </p:to>
                                    </p:set>
                                    <p:animEffect transition="in" filter="fade">
                                      <p:cBhvr>
                                        <p:cTn id="22" dur="500"/>
                                        <p:tgtEl>
                                          <p:spTgt spid="6">
                                            <p:txEl>
                                              <p:pRg st="9" end="9"/>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fade">
                                      <p:cBhvr>
                                        <p:cTn id="25" dur="500"/>
                                        <p:tgtEl>
                                          <p:spTgt spid="6">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
                                            <p:txEl>
                                              <p:pRg st="7" end="7"/>
                                            </p:txEl>
                                          </p:spTgt>
                                        </p:tgtEl>
                                        <p:attrNameLst>
                                          <p:attrName>style.visibility</p:attrName>
                                        </p:attrNameLst>
                                      </p:cBhvr>
                                      <p:to>
                                        <p:strVal val="visible"/>
                                      </p:to>
                                    </p:set>
                                    <p:animEffect transition="in" filter="fade">
                                      <p:cBhvr>
                                        <p:cTn id="28" dur="500"/>
                                        <p:tgtEl>
                                          <p:spTgt spid="6">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animEffect transition="in" filter="fade">
                                      <p:cBhvr>
                                        <p:cTn id="31"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99FA2-3ED2-4D01-8A69-482F8BF55737}"/>
              </a:ext>
            </a:extLst>
          </p:cNvPr>
          <p:cNvSpPr>
            <a:spLocks noGrp="1"/>
          </p:cNvSpPr>
          <p:nvPr>
            <p:ph type="title"/>
          </p:nvPr>
        </p:nvSpPr>
        <p:spPr>
          <a:xfrm>
            <a:off x="5069940" y="365124"/>
            <a:ext cx="6593740" cy="701676"/>
          </a:xfrm>
        </p:spPr>
        <p:txBody>
          <a:bodyPr vert="horz" lIns="91440" tIns="45720" rIns="91440" bIns="45720" rtlCol="0" anchor="ctr">
            <a:normAutofit/>
          </a:bodyPr>
          <a:lstStyle/>
          <a:p>
            <a:pPr algn="r"/>
            <a:r>
              <a:rPr lang="en-US" b="1" dirty="0">
                <a:latin typeface="+mj-lt"/>
              </a:rPr>
              <a:t>Discussion Set Up</a:t>
            </a:r>
            <a:endParaRPr lang="en-US" i="1" dirty="0">
              <a:latin typeface="+mj-lt"/>
            </a:endParaRPr>
          </a:p>
        </p:txBody>
      </p:sp>
      <p:pic>
        <p:nvPicPr>
          <p:cNvPr id="9" name="Picture Placeholder 44">
            <a:extLst>
              <a:ext uri="{FF2B5EF4-FFF2-40B4-BE49-F238E27FC236}">
                <a16:creationId xmlns:a16="http://schemas.microsoft.com/office/drawing/2014/main" id="{48A1D039-A13F-4D33-9EF0-BF4C7725A8F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794" b="2499"/>
          <a:stretch/>
        </p:blipFill>
        <p:spPr>
          <a:xfrm>
            <a:off x="20" y="10"/>
            <a:ext cx="4639713" cy="6857990"/>
          </a:xfrm>
          <a:prstGeom prst="rect">
            <a:avLst/>
          </a:prstGeom>
        </p:spPr>
      </p:pic>
      <p:sp>
        <p:nvSpPr>
          <p:cNvPr id="17" name="TextBox 16">
            <a:extLst>
              <a:ext uri="{FF2B5EF4-FFF2-40B4-BE49-F238E27FC236}">
                <a16:creationId xmlns:a16="http://schemas.microsoft.com/office/drawing/2014/main" id="{00EB6FDB-8A6B-4700-80A4-CBC28E474641}"/>
              </a:ext>
            </a:extLst>
          </p:cNvPr>
          <p:cNvSpPr txBox="1"/>
          <p:nvPr/>
        </p:nvSpPr>
        <p:spPr>
          <a:xfrm>
            <a:off x="5165505" y="1341120"/>
            <a:ext cx="6593740" cy="5077321"/>
          </a:xfrm>
          <a:prstGeom prst="rect">
            <a:avLst/>
          </a:prstGeom>
        </p:spPr>
        <p:txBody>
          <a:bodyPr vert="horz" lIns="91440" tIns="45720" rIns="91440" bIns="45720" rtlCol="0">
            <a:normAutofit lnSpcReduction="10000"/>
          </a:bodyPr>
          <a:lstStyle/>
          <a:p>
            <a:pPr marL="171450" indent="-228600">
              <a:lnSpc>
                <a:spcPct val="90000"/>
              </a:lnSpc>
              <a:spcAft>
                <a:spcPts val="600"/>
              </a:spcAft>
              <a:buFont typeface="Arial" panose="020B0604020202020204" pitchFamily="34" charset="0"/>
              <a:buChar char="•"/>
            </a:pPr>
            <a:r>
              <a:rPr lang="en-US" sz="2000" b="1" dirty="0"/>
              <a:t>SPENDING GROWTH: </a:t>
            </a:r>
            <a:r>
              <a:rPr lang="en-US" sz="2000" i="1" dirty="0"/>
              <a:t>Regardless of the pandemic, the total global spending on IT has grown to over $3.9 Trillion. Over $120 Billion is expected to be spent on cybersecurity in 2021.</a:t>
            </a:r>
          </a:p>
          <a:p>
            <a:pPr marL="171450" indent="-228600">
              <a:lnSpc>
                <a:spcPct val="90000"/>
              </a:lnSpc>
              <a:spcAft>
                <a:spcPts val="600"/>
              </a:spcAft>
              <a:buFont typeface="Arial" panose="020B0604020202020204" pitchFamily="34" charset="0"/>
              <a:buChar char="•"/>
            </a:pPr>
            <a:endParaRPr lang="en-US" sz="2000" dirty="0"/>
          </a:p>
          <a:p>
            <a:pPr marL="171450" indent="-228600">
              <a:lnSpc>
                <a:spcPct val="90000"/>
              </a:lnSpc>
              <a:spcAft>
                <a:spcPts val="600"/>
              </a:spcAft>
              <a:buFont typeface="Arial" panose="020B0604020202020204" pitchFamily="34" charset="0"/>
              <a:buChar char="•"/>
            </a:pPr>
            <a:r>
              <a:rPr lang="en-US" sz="2000" b="1" dirty="0"/>
              <a:t>VALUE &amp; ROI IN QUESTION: </a:t>
            </a:r>
            <a:r>
              <a:rPr lang="en-US" sz="2000" i="1" dirty="0"/>
              <a:t>IT and Security spending continues to grow globally, yet organizations often struggle with realizing the business value or return from these investments. </a:t>
            </a:r>
          </a:p>
          <a:p>
            <a:pPr marL="171450" indent="-228600">
              <a:lnSpc>
                <a:spcPct val="90000"/>
              </a:lnSpc>
              <a:spcAft>
                <a:spcPts val="600"/>
              </a:spcAft>
              <a:buFont typeface="Arial" panose="020B0604020202020204" pitchFamily="34" charset="0"/>
              <a:buChar char="•"/>
            </a:pPr>
            <a:endParaRPr lang="en-US" sz="2000" dirty="0"/>
          </a:p>
          <a:p>
            <a:pPr marL="171450" indent="-228600">
              <a:lnSpc>
                <a:spcPct val="90000"/>
              </a:lnSpc>
              <a:spcAft>
                <a:spcPts val="600"/>
              </a:spcAft>
              <a:buFont typeface="Arial" panose="020B0604020202020204" pitchFamily="34" charset="0"/>
              <a:buChar char="•"/>
            </a:pPr>
            <a:r>
              <a:rPr lang="en-US" sz="2000" b="1" dirty="0"/>
              <a:t>TECH/VENDOR SPRAWL: </a:t>
            </a:r>
            <a:r>
              <a:rPr lang="en-US" sz="2000" i="1" dirty="0"/>
              <a:t>There are too many IT and Security strategies and approaches, too many technologies and solutions to review, and too many vendors that want to sell you IT and Security solutions to compare.</a:t>
            </a:r>
          </a:p>
          <a:p>
            <a:pPr marL="171450" indent="-228600">
              <a:lnSpc>
                <a:spcPct val="90000"/>
              </a:lnSpc>
              <a:spcAft>
                <a:spcPts val="600"/>
              </a:spcAft>
              <a:buFont typeface="Arial" panose="020B0604020202020204" pitchFamily="34" charset="0"/>
              <a:buChar char="•"/>
            </a:pPr>
            <a:endParaRPr lang="en-US" sz="2000" dirty="0"/>
          </a:p>
          <a:p>
            <a:pPr marL="171450" indent="-228600">
              <a:lnSpc>
                <a:spcPct val="90000"/>
              </a:lnSpc>
              <a:spcAft>
                <a:spcPts val="600"/>
              </a:spcAft>
              <a:buFont typeface="Arial" panose="020B0604020202020204" pitchFamily="34" charset="0"/>
              <a:buChar char="•"/>
            </a:pPr>
            <a:r>
              <a:rPr lang="en-US" sz="2000" b="1" dirty="0"/>
              <a:t>EVALUATION &amp; SELECTION CONFUSION: </a:t>
            </a:r>
            <a:r>
              <a:rPr lang="en-US" sz="2000" i="1" dirty="0"/>
              <a:t>What are the best practices for evaluating and selecting technologies, MSPs, or IT Vendors, how do I pick the “right” partner, and where do I start?</a:t>
            </a:r>
          </a:p>
        </p:txBody>
      </p:sp>
      <p:sp>
        <p:nvSpPr>
          <p:cNvPr id="12" name="TextBox 11">
            <a:extLst>
              <a:ext uri="{FF2B5EF4-FFF2-40B4-BE49-F238E27FC236}">
                <a16:creationId xmlns:a16="http://schemas.microsoft.com/office/drawing/2014/main" id="{1B6694F3-7C8D-4D99-8582-D4FB9A01001F}"/>
              </a:ext>
            </a:extLst>
          </p:cNvPr>
          <p:cNvSpPr txBox="1"/>
          <p:nvPr/>
        </p:nvSpPr>
        <p:spPr>
          <a:xfrm>
            <a:off x="243716" y="6418441"/>
            <a:ext cx="1514069" cy="276999"/>
          </a:xfrm>
          <a:prstGeom prst="rect">
            <a:avLst/>
          </a:prstGeom>
          <a:noFill/>
        </p:spPr>
        <p:txBody>
          <a:bodyPr wrap="none" rtlCol="0">
            <a:spAutoFit/>
          </a:bodyPr>
          <a:lstStyle/>
          <a:p>
            <a:pPr>
              <a:spcAft>
                <a:spcPts val="600"/>
              </a:spcAft>
            </a:pPr>
            <a:r>
              <a:rPr lang="en-US" sz="1200">
                <a:solidFill>
                  <a:schemeClr val="tx1">
                    <a:lumMod val="75000"/>
                  </a:schemeClr>
                </a:solidFill>
              </a:rPr>
              <a:t>www.Xceptional.com</a:t>
            </a:r>
          </a:p>
        </p:txBody>
      </p:sp>
      <p:sp>
        <p:nvSpPr>
          <p:cNvPr id="13" name="Rectangle 12">
            <a:extLst>
              <a:ext uri="{FF2B5EF4-FFF2-40B4-BE49-F238E27FC236}">
                <a16:creationId xmlns:a16="http://schemas.microsoft.com/office/drawing/2014/main" id="{65461425-6DB0-4172-914D-8559B73425E4}"/>
              </a:ext>
            </a:extLst>
          </p:cNvPr>
          <p:cNvSpPr/>
          <p:nvPr/>
        </p:nvSpPr>
        <p:spPr>
          <a:xfrm>
            <a:off x="7873045" y="6449218"/>
            <a:ext cx="3886200" cy="215444"/>
          </a:xfrm>
          <a:prstGeom prst="rect">
            <a:avLst/>
          </a:prstGeom>
        </p:spPr>
        <p:txBody>
          <a:bodyPr>
            <a:spAutoFit/>
          </a:bodyPr>
          <a:lstStyle/>
          <a:p>
            <a:pPr algn="r">
              <a:spcAft>
                <a:spcPts val="600"/>
              </a:spcAft>
            </a:pPr>
            <a:r>
              <a:rPr lang="en-US" sz="800">
                <a:solidFill>
                  <a:schemeClr val="tx1">
                    <a:lumMod val="75000"/>
                  </a:schemeClr>
                </a:solidFill>
                <a:latin typeface="Arial" panose="020B0604020202020204" pitchFamily="34" charset="0"/>
                <a:cs typeface="Arial" panose="020B0604020202020204" pitchFamily="34" charset="0"/>
              </a:rPr>
              <a:t>© 2021 Xceptional Networks. All Rights Reserved.</a:t>
            </a:r>
          </a:p>
        </p:txBody>
      </p:sp>
    </p:spTree>
    <p:extLst>
      <p:ext uri="{BB962C8B-B14F-4D97-AF65-F5344CB8AC3E}">
        <p14:creationId xmlns:p14="http://schemas.microsoft.com/office/powerpoint/2010/main" val="330695274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fade">
                                      <p:cBhvr>
                                        <p:cTn id="12" dur="500"/>
                                        <p:tgtEl>
                                          <p:spTgt spid="17">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animEffect transition="in" filter="fade">
                                      <p:cBhvr>
                                        <p:cTn id="15" dur="500"/>
                                        <p:tgtEl>
                                          <p:spTgt spid="17">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xEl>
                                              <p:pRg st="4" end="4"/>
                                            </p:txEl>
                                          </p:spTgt>
                                        </p:tgtEl>
                                        <p:attrNameLst>
                                          <p:attrName>style.visibility</p:attrName>
                                        </p:attrNameLst>
                                      </p:cBhvr>
                                      <p:to>
                                        <p:strVal val="visible"/>
                                      </p:to>
                                    </p:set>
                                    <p:animEffect transition="in" filter="fade">
                                      <p:cBhvr>
                                        <p:cTn id="18" dur="500"/>
                                        <p:tgtEl>
                                          <p:spTgt spid="17">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7">
                                            <p:txEl>
                                              <p:pRg st="6" end="6"/>
                                            </p:txEl>
                                          </p:spTgt>
                                        </p:tgtEl>
                                        <p:attrNameLst>
                                          <p:attrName>style.visibility</p:attrName>
                                        </p:attrNameLst>
                                      </p:cBhvr>
                                      <p:to>
                                        <p:strVal val="visible"/>
                                      </p:to>
                                    </p:set>
                                    <p:animEffect transition="in" filter="fade">
                                      <p:cBhvr>
                                        <p:cTn id="21" dur="500"/>
                                        <p:tgtEl>
                                          <p:spTgt spid="1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7521DD34-C6F2-4402-9A01-962807DB6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C9656F1-DD47-4604-BB0C-32647435C0C8}"/>
              </a:ext>
            </a:extLst>
          </p:cNvPr>
          <p:cNvSpPr/>
          <p:nvPr/>
        </p:nvSpPr>
        <p:spPr>
          <a:xfrm>
            <a:off x="-25400" y="-29981"/>
            <a:ext cx="12192000" cy="6857203"/>
          </a:xfrm>
          <a:prstGeom prst="rect">
            <a:avLst/>
          </a:prstGeom>
          <a:gradFill flip="none" rotWithShape="1">
            <a:gsLst>
              <a:gs pos="5000">
                <a:schemeClr val="bg1">
                  <a:alpha val="65000"/>
                </a:schemeClr>
              </a:gs>
              <a:gs pos="98000">
                <a:srgbClr val="002060">
                  <a:alpha val="59000"/>
                </a:srgbClr>
              </a:gs>
              <a:gs pos="99000">
                <a:schemeClr val="bg1">
                  <a:alpha val="55000"/>
                </a:schemeClr>
              </a:gs>
            </a:gsLst>
            <a:lin ang="5400000" scaled="1"/>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6F99FA2-3ED2-4D01-8A69-482F8BF55737}"/>
              </a:ext>
            </a:extLst>
          </p:cNvPr>
          <p:cNvSpPr>
            <a:spLocks noGrp="1"/>
          </p:cNvSpPr>
          <p:nvPr>
            <p:ph type="title"/>
          </p:nvPr>
        </p:nvSpPr>
        <p:spPr>
          <a:xfrm>
            <a:off x="564572" y="262217"/>
            <a:ext cx="6222307" cy="892508"/>
          </a:xfrm>
        </p:spPr>
        <p:txBody>
          <a:bodyPr vert="horz" lIns="91440" tIns="45720" rIns="91440" bIns="45720" rtlCol="0" anchor="ctr">
            <a:normAutofit fontScale="90000"/>
          </a:bodyPr>
          <a:lstStyle/>
          <a:p>
            <a:r>
              <a:rPr lang="en-US" b="1" kern="1200" dirty="0">
                <a:solidFill>
                  <a:schemeClr val="tx1"/>
                </a:solidFill>
                <a:latin typeface="+mj-lt"/>
                <a:ea typeface="+mj-ea"/>
                <a:cs typeface="+mj-cs"/>
              </a:rPr>
              <a:t>Panel Questions </a:t>
            </a:r>
            <a:br>
              <a:rPr lang="en-US" b="1" kern="1200" dirty="0">
                <a:solidFill>
                  <a:schemeClr val="tx1"/>
                </a:solidFill>
                <a:latin typeface="+mj-lt"/>
                <a:ea typeface="+mj-ea"/>
                <a:cs typeface="+mj-cs"/>
              </a:rPr>
            </a:br>
            <a:r>
              <a:rPr lang="en-US" sz="2000" b="1" kern="1200" dirty="0">
                <a:solidFill>
                  <a:schemeClr val="tx1"/>
                </a:solidFill>
                <a:latin typeface="+mj-lt"/>
                <a:ea typeface="+mj-ea"/>
                <a:cs typeface="+mj-cs"/>
              </a:rPr>
              <a:t>(IT Consulting, Implementation, Managed Services Providers)</a:t>
            </a:r>
            <a:endParaRPr lang="en-US" kern="1200" dirty="0">
              <a:solidFill>
                <a:schemeClr val="tx1"/>
              </a:solidFill>
              <a:latin typeface="+mj-lt"/>
              <a:ea typeface="+mj-ea"/>
              <a:cs typeface="+mj-cs"/>
            </a:endParaRPr>
          </a:p>
        </p:txBody>
      </p:sp>
      <p:pic>
        <p:nvPicPr>
          <p:cNvPr id="15" name="Picture 14" descr="Logo&#10;&#10;Description automatically generated">
            <a:extLst>
              <a:ext uri="{FF2B5EF4-FFF2-40B4-BE49-F238E27FC236}">
                <a16:creationId xmlns:a16="http://schemas.microsoft.com/office/drawing/2014/main" id="{B0C631A3-F651-42CA-895A-8171A5B4D0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50174" y="374020"/>
            <a:ext cx="2709071" cy="780705"/>
          </a:xfrm>
          <a:prstGeom prst="rect">
            <a:avLst/>
          </a:prstGeom>
        </p:spPr>
      </p:pic>
      <p:sp>
        <p:nvSpPr>
          <p:cNvPr id="9" name="TextBox 8">
            <a:extLst>
              <a:ext uri="{FF2B5EF4-FFF2-40B4-BE49-F238E27FC236}">
                <a16:creationId xmlns:a16="http://schemas.microsoft.com/office/drawing/2014/main" id="{08555B07-FB71-4A67-AAF0-58BAA77A2E45}"/>
              </a:ext>
            </a:extLst>
          </p:cNvPr>
          <p:cNvSpPr txBox="1"/>
          <p:nvPr/>
        </p:nvSpPr>
        <p:spPr>
          <a:xfrm>
            <a:off x="243716" y="6530201"/>
            <a:ext cx="1514069" cy="276999"/>
          </a:xfrm>
          <a:prstGeom prst="rect">
            <a:avLst/>
          </a:prstGeom>
          <a:noFill/>
        </p:spPr>
        <p:txBody>
          <a:bodyPr wrap="none" rtlCol="0">
            <a:spAutoFit/>
          </a:bodyPr>
          <a:lstStyle/>
          <a:p>
            <a:pPr>
              <a:spcAft>
                <a:spcPts val="600"/>
              </a:spcAft>
            </a:pPr>
            <a:r>
              <a:rPr lang="en-US" sz="1200" dirty="0">
                <a:solidFill>
                  <a:schemeClr val="bg2">
                    <a:lumMod val="60000"/>
                    <a:lumOff val="40000"/>
                  </a:schemeClr>
                </a:solidFill>
              </a:rPr>
              <a:t>www.Xceptional.com</a:t>
            </a:r>
            <a:endParaRPr lang="en-US" sz="1200">
              <a:solidFill>
                <a:schemeClr val="bg2">
                  <a:lumMod val="60000"/>
                  <a:lumOff val="40000"/>
                </a:schemeClr>
              </a:solidFill>
            </a:endParaRPr>
          </a:p>
        </p:txBody>
      </p:sp>
      <p:sp>
        <p:nvSpPr>
          <p:cNvPr id="11" name="Rectangle 10">
            <a:extLst>
              <a:ext uri="{FF2B5EF4-FFF2-40B4-BE49-F238E27FC236}">
                <a16:creationId xmlns:a16="http://schemas.microsoft.com/office/drawing/2014/main" id="{0629E94B-33AE-426E-94D1-AEB2CF54048C}"/>
              </a:ext>
            </a:extLst>
          </p:cNvPr>
          <p:cNvSpPr/>
          <p:nvPr/>
        </p:nvSpPr>
        <p:spPr>
          <a:xfrm>
            <a:off x="7873045" y="6560978"/>
            <a:ext cx="3886200" cy="215444"/>
          </a:xfrm>
          <a:prstGeom prst="rect">
            <a:avLst/>
          </a:prstGeom>
        </p:spPr>
        <p:txBody>
          <a:bodyPr>
            <a:spAutoFit/>
          </a:bodyPr>
          <a:lstStyle/>
          <a:p>
            <a:pPr algn="r">
              <a:spcAft>
                <a:spcPts val="600"/>
              </a:spcAft>
            </a:pPr>
            <a:r>
              <a:rPr lang="en-US" sz="800" dirty="0">
                <a:solidFill>
                  <a:schemeClr val="bg2">
                    <a:lumMod val="60000"/>
                    <a:lumOff val="40000"/>
                  </a:schemeClr>
                </a:solidFill>
                <a:latin typeface="Arial" panose="020B0604020202020204" pitchFamily="34" charset="0"/>
                <a:cs typeface="Arial" panose="020B0604020202020204" pitchFamily="34" charset="0"/>
              </a:rPr>
              <a:t>© 2021 </a:t>
            </a:r>
            <a:r>
              <a:rPr lang="en-US" sz="800" dirty="0" err="1">
                <a:solidFill>
                  <a:schemeClr val="bg2">
                    <a:lumMod val="60000"/>
                    <a:lumOff val="40000"/>
                  </a:schemeClr>
                </a:solidFill>
                <a:latin typeface="Arial" panose="020B0604020202020204" pitchFamily="34" charset="0"/>
                <a:cs typeface="Arial" panose="020B0604020202020204" pitchFamily="34" charset="0"/>
              </a:rPr>
              <a:t>Xceptional</a:t>
            </a:r>
            <a:r>
              <a:rPr lang="en-US" sz="800" dirty="0">
                <a:solidFill>
                  <a:schemeClr val="bg2">
                    <a:lumMod val="60000"/>
                    <a:lumOff val="40000"/>
                  </a:schemeClr>
                </a:solidFill>
                <a:latin typeface="Arial" panose="020B0604020202020204" pitchFamily="34" charset="0"/>
                <a:cs typeface="Arial" panose="020B0604020202020204" pitchFamily="34" charset="0"/>
              </a:rPr>
              <a:t> Networks. All Rights Reserved.</a:t>
            </a:r>
          </a:p>
        </p:txBody>
      </p:sp>
      <p:sp>
        <p:nvSpPr>
          <p:cNvPr id="3" name="Rectangle 2">
            <a:extLst>
              <a:ext uri="{FF2B5EF4-FFF2-40B4-BE49-F238E27FC236}">
                <a16:creationId xmlns:a16="http://schemas.microsoft.com/office/drawing/2014/main" id="{82642657-A1A8-4A95-9D9E-20DC34CAFD8E}"/>
              </a:ext>
            </a:extLst>
          </p:cNvPr>
          <p:cNvSpPr/>
          <p:nvPr/>
        </p:nvSpPr>
        <p:spPr>
          <a:xfrm>
            <a:off x="711200" y="1574800"/>
            <a:ext cx="2870200" cy="2082800"/>
          </a:xfrm>
          <a:prstGeom prst="rect">
            <a:avLst/>
          </a:prstGeom>
          <a:solidFill>
            <a:schemeClr val="accent5">
              <a:lumMod val="75000"/>
            </a:schemeClr>
          </a:solidFill>
          <a:ln w="28575">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effectLst>
                  <a:outerShdw blurRad="38100" dist="38100" dir="2700000" algn="tl">
                    <a:srgbClr val="000000">
                      <a:alpha val="43137"/>
                    </a:srgbClr>
                  </a:outerShdw>
                </a:effectLst>
              </a:rPr>
              <a:t>Can you share examples of IT/MSP service commoditization or convergence, and the confusion it creates?</a:t>
            </a:r>
          </a:p>
        </p:txBody>
      </p:sp>
      <p:sp>
        <p:nvSpPr>
          <p:cNvPr id="12" name="Rectangle 11">
            <a:extLst>
              <a:ext uri="{FF2B5EF4-FFF2-40B4-BE49-F238E27FC236}">
                <a16:creationId xmlns:a16="http://schemas.microsoft.com/office/drawing/2014/main" id="{4FD1EC92-7AC5-495A-9F12-A94F490C4F82}"/>
              </a:ext>
            </a:extLst>
          </p:cNvPr>
          <p:cNvSpPr/>
          <p:nvPr/>
        </p:nvSpPr>
        <p:spPr>
          <a:xfrm>
            <a:off x="4003040" y="1574800"/>
            <a:ext cx="2870200" cy="2082800"/>
          </a:xfrm>
          <a:prstGeom prst="rect">
            <a:avLst/>
          </a:prstGeom>
          <a:solidFill>
            <a:schemeClr val="accent5">
              <a:lumMod val="75000"/>
            </a:schemeClr>
          </a:solidFill>
          <a:ln w="28575">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effectLst>
                  <a:outerShdw blurRad="38100" dist="38100" dir="2700000" algn="tl">
                    <a:srgbClr val="000000">
                      <a:alpha val="43137"/>
                    </a:srgbClr>
                  </a:outerShdw>
                </a:effectLst>
              </a:rPr>
              <a:t>Can you share stories or examples of vendor methods/tactics that were detrimental to the process and/or to the relationship?</a:t>
            </a:r>
          </a:p>
        </p:txBody>
      </p:sp>
      <p:sp>
        <p:nvSpPr>
          <p:cNvPr id="13" name="Rectangle 12">
            <a:extLst>
              <a:ext uri="{FF2B5EF4-FFF2-40B4-BE49-F238E27FC236}">
                <a16:creationId xmlns:a16="http://schemas.microsoft.com/office/drawing/2014/main" id="{ED7E1B95-0308-4B4B-8CCE-30E6DA125B1E}"/>
              </a:ext>
            </a:extLst>
          </p:cNvPr>
          <p:cNvSpPr/>
          <p:nvPr/>
        </p:nvSpPr>
        <p:spPr>
          <a:xfrm>
            <a:off x="711200" y="4096656"/>
            <a:ext cx="2870200" cy="2082800"/>
          </a:xfrm>
          <a:prstGeom prst="rect">
            <a:avLst/>
          </a:prstGeom>
          <a:solidFill>
            <a:schemeClr val="accent5">
              <a:lumMod val="75000"/>
            </a:schemeClr>
          </a:solidFill>
          <a:ln w="28575">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effectLst>
                  <a:outerShdw blurRad="38100" dist="38100" dir="2700000" algn="tl">
                    <a:srgbClr val="000000">
                      <a:alpha val="43137"/>
                    </a:srgbClr>
                  </a:outerShdw>
                </a:effectLst>
              </a:rPr>
              <a:t>How do truly value-added IT/MSP partners behave vs. transactional vendors?</a:t>
            </a:r>
          </a:p>
        </p:txBody>
      </p:sp>
      <p:sp>
        <p:nvSpPr>
          <p:cNvPr id="14" name="Rectangle 13">
            <a:extLst>
              <a:ext uri="{FF2B5EF4-FFF2-40B4-BE49-F238E27FC236}">
                <a16:creationId xmlns:a16="http://schemas.microsoft.com/office/drawing/2014/main" id="{4544AAB7-CE6C-4748-BA42-BE9C0F9024DC}"/>
              </a:ext>
            </a:extLst>
          </p:cNvPr>
          <p:cNvSpPr/>
          <p:nvPr/>
        </p:nvSpPr>
        <p:spPr>
          <a:xfrm>
            <a:off x="4003040" y="4096656"/>
            <a:ext cx="2870200" cy="2082800"/>
          </a:xfrm>
          <a:prstGeom prst="rect">
            <a:avLst/>
          </a:prstGeom>
          <a:solidFill>
            <a:schemeClr val="accent5">
              <a:lumMod val="75000"/>
            </a:schemeClr>
          </a:solidFill>
          <a:ln w="28575">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effectLst>
                  <a:outerShdw blurRad="38100" dist="38100" dir="2700000" algn="tl">
                    <a:srgbClr val="000000">
                      <a:alpha val="43137"/>
                    </a:srgbClr>
                  </a:outerShdw>
                </a:effectLst>
              </a:rPr>
              <a:t>What are the critical first steps to take as you begin the evaluation and selection process?</a:t>
            </a:r>
          </a:p>
        </p:txBody>
      </p:sp>
      <p:sp>
        <p:nvSpPr>
          <p:cNvPr id="16" name="Rectangle 15">
            <a:extLst>
              <a:ext uri="{FF2B5EF4-FFF2-40B4-BE49-F238E27FC236}">
                <a16:creationId xmlns:a16="http://schemas.microsoft.com/office/drawing/2014/main" id="{BF0BCDFB-852D-4F5C-AA17-5CC816AE7873}"/>
              </a:ext>
            </a:extLst>
          </p:cNvPr>
          <p:cNvSpPr/>
          <p:nvPr/>
        </p:nvSpPr>
        <p:spPr>
          <a:xfrm>
            <a:off x="7406640" y="1574800"/>
            <a:ext cx="4003040" cy="4604656"/>
          </a:xfrm>
          <a:prstGeom prst="rect">
            <a:avLst/>
          </a:prstGeom>
          <a:solidFill>
            <a:schemeClr val="accent5">
              <a:lumMod val="75000"/>
            </a:schemeClr>
          </a:solidFill>
          <a:ln w="28575">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effectLst>
                  <a:outerShdw blurRad="38100" dist="38100" dir="2700000" algn="tl">
                    <a:srgbClr val="000000">
                      <a:alpha val="43137"/>
                    </a:srgbClr>
                  </a:outerShdw>
                </a:effectLst>
              </a:rPr>
              <a:t>What are the top best practices, for scoring, evaluating and selecting IT/MSP vendors or partners?</a:t>
            </a:r>
          </a:p>
        </p:txBody>
      </p:sp>
    </p:spTree>
    <p:extLst>
      <p:ext uri="{BB962C8B-B14F-4D97-AF65-F5344CB8AC3E}">
        <p14:creationId xmlns:p14="http://schemas.microsoft.com/office/powerpoint/2010/main" val="244372324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7521DD34-C6F2-4402-9A01-962807DB6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F7D1AE8F-79B8-4F37-BE1F-3759F9011396}"/>
              </a:ext>
            </a:extLst>
          </p:cNvPr>
          <p:cNvSpPr/>
          <p:nvPr/>
        </p:nvSpPr>
        <p:spPr>
          <a:xfrm>
            <a:off x="-25400" y="-29981"/>
            <a:ext cx="12192000" cy="6960239"/>
          </a:xfrm>
          <a:prstGeom prst="rect">
            <a:avLst/>
          </a:prstGeom>
          <a:gradFill flip="none" rotWithShape="1">
            <a:gsLst>
              <a:gs pos="5000">
                <a:schemeClr val="bg1">
                  <a:alpha val="65000"/>
                </a:schemeClr>
              </a:gs>
              <a:gs pos="48000">
                <a:srgbClr val="002060">
                  <a:alpha val="59000"/>
                </a:srgbClr>
              </a:gs>
              <a:gs pos="77000">
                <a:schemeClr val="bg1">
                  <a:alpha val="55000"/>
                </a:schemeClr>
              </a:gs>
            </a:gsLst>
            <a:lin ang="5400000" scaled="1"/>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6F99FA2-3ED2-4D01-8A69-482F8BF55737}"/>
              </a:ext>
            </a:extLst>
          </p:cNvPr>
          <p:cNvSpPr>
            <a:spLocks noGrp="1"/>
          </p:cNvSpPr>
          <p:nvPr>
            <p:ph type="title"/>
          </p:nvPr>
        </p:nvSpPr>
        <p:spPr>
          <a:xfrm>
            <a:off x="564573" y="262217"/>
            <a:ext cx="5154508" cy="892508"/>
          </a:xfrm>
        </p:spPr>
        <p:txBody>
          <a:bodyPr vert="horz" lIns="91440" tIns="45720" rIns="91440" bIns="45720" rtlCol="0" anchor="ctr">
            <a:normAutofit/>
          </a:bodyPr>
          <a:lstStyle/>
          <a:p>
            <a:r>
              <a:rPr lang="en-US" b="1" kern="1200" dirty="0">
                <a:solidFill>
                  <a:schemeClr val="tx1"/>
                </a:solidFill>
                <a:latin typeface="+mj-lt"/>
                <a:ea typeface="+mj-ea"/>
                <a:cs typeface="+mj-cs"/>
              </a:rPr>
              <a:t>Best Practices</a:t>
            </a:r>
            <a:endParaRPr lang="en-US" kern="1200" dirty="0">
              <a:solidFill>
                <a:schemeClr val="tx1"/>
              </a:solidFill>
              <a:latin typeface="+mj-lt"/>
              <a:ea typeface="+mj-ea"/>
              <a:cs typeface="+mj-cs"/>
            </a:endParaRPr>
          </a:p>
        </p:txBody>
      </p:sp>
      <p:pic>
        <p:nvPicPr>
          <p:cNvPr id="15" name="Picture 14" descr="Logo&#10;&#10;Description automatically generated">
            <a:extLst>
              <a:ext uri="{FF2B5EF4-FFF2-40B4-BE49-F238E27FC236}">
                <a16:creationId xmlns:a16="http://schemas.microsoft.com/office/drawing/2014/main" id="{B0C631A3-F651-42CA-895A-8171A5B4D0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50174" y="374020"/>
            <a:ext cx="2709071" cy="780705"/>
          </a:xfrm>
          <a:prstGeom prst="rect">
            <a:avLst/>
          </a:prstGeom>
        </p:spPr>
      </p:pic>
      <p:sp>
        <p:nvSpPr>
          <p:cNvPr id="9" name="TextBox 8">
            <a:extLst>
              <a:ext uri="{FF2B5EF4-FFF2-40B4-BE49-F238E27FC236}">
                <a16:creationId xmlns:a16="http://schemas.microsoft.com/office/drawing/2014/main" id="{08555B07-FB71-4A67-AAF0-58BAA77A2E45}"/>
              </a:ext>
            </a:extLst>
          </p:cNvPr>
          <p:cNvSpPr txBox="1"/>
          <p:nvPr/>
        </p:nvSpPr>
        <p:spPr>
          <a:xfrm>
            <a:off x="243716" y="6530201"/>
            <a:ext cx="1514069" cy="276999"/>
          </a:xfrm>
          <a:prstGeom prst="rect">
            <a:avLst/>
          </a:prstGeom>
          <a:noFill/>
        </p:spPr>
        <p:txBody>
          <a:bodyPr wrap="none" rtlCol="0">
            <a:spAutoFit/>
          </a:bodyPr>
          <a:lstStyle/>
          <a:p>
            <a:pPr>
              <a:spcAft>
                <a:spcPts val="600"/>
              </a:spcAft>
            </a:pPr>
            <a:r>
              <a:rPr lang="en-US" sz="1200" dirty="0">
                <a:solidFill>
                  <a:schemeClr val="bg2">
                    <a:lumMod val="60000"/>
                    <a:lumOff val="40000"/>
                  </a:schemeClr>
                </a:solidFill>
              </a:rPr>
              <a:t>www.Xceptional.com</a:t>
            </a:r>
            <a:endParaRPr lang="en-US" sz="1200">
              <a:solidFill>
                <a:schemeClr val="bg2">
                  <a:lumMod val="60000"/>
                  <a:lumOff val="40000"/>
                </a:schemeClr>
              </a:solidFill>
            </a:endParaRPr>
          </a:p>
        </p:txBody>
      </p:sp>
      <p:sp>
        <p:nvSpPr>
          <p:cNvPr id="11" name="Rectangle 10">
            <a:extLst>
              <a:ext uri="{FF2B5EF4-FFF2-40B4-BE49-F238E27FC236}">
                <a16:creationId xmlns:a16="http://schemas.microsoft.com/office/drawing/2014/main" id="{0629E94B-33AE-426E-94D1-AEB2CF54048C}"/>
              </a:ext>
            </a:extLst>
          </p:cNvPr>
          <p:cNvSpPr/>
          <p:nvPr/>
        </p:nvSpPr>
        <p:spPr>
          <a:xfrm>
            <a:off x="7873045" y="6560978"/>
            <a:ext cx="3886200" cy="215444"/>
          </a:xfrm>
          <a:prstGeom prst="rect">
            <a:avLst/>
          </a:prstGeom>
        </p:spPr>
        <p:txBody>
          <a:bodyPr>
            <a:spAutoFit/>
          </a:bodyPr>
          <a:lstStyle/>
          <a:p>
            <a:pPr algn="r">
              <a:spcAft>
                <a:spcPts val="600"/>
              </a:spcAft>
            </a:pPr>
            <a:r>
              <a:rPr lang="en-US" sz="800" dirty="0">
                <a:solidFill>
                  <a:schemeClr val="bg2">
                    <a:lumMod val="60000"/>
                    <a:lumOff val="40000"/>
                  </a:schemeClr>
                </a:solidFill>
                <a:latin typeface="Arial" panose="020B0604020202020204" pitchFamily="34" charset="0"/>
                <a:cs typeface="Arial" panose="020B0604020202020204" pitchFamily="34" charset="0"/>
              </a:rPr>
              <a:t>© 2021 </a:t>
            </a:r>
            <a:r>
              <a:rPr lang="en-US" sz="800" dirty="0" err="1">
                <a:solidFill>
                  <a:schemeClr val="bg2">
                    <a:lumMod val="60000"/>
                    <a:lumOff val="40000"/>
                  </a:schemeClr>
                </a:solidFill>
                <a:latin typeface="Arial" panose="020B0604020202020204" pitchFamily="34" charset="0"/>
                <a:cs typeface="Arial" panose="020B0604020202020204" pitchFamily="34" charset="0"/>
              </a:rPr>
              <a:t>Xceptional</a:t>
            </a:r>
            <a:r>
              <a:rPr lang="en-US" sz="800" dirty="0">
                <a:solidFill>
                  <a:schemeClr val="bg2">
                    <a:lumMod val="60000"/>
                    <a:lumOff val="40000"/>
                  </a:schemeClr>
                </a:solidFill>
                <a:latin typeface="Arial" panose="020B0604020202020204" pitchFamily="34" charset="0"/>
                <a:cs typeface="Arial" panose="020B0604020202020204" pitchFamily="34" charset="0"/>
              </a:rPr>
              <a:t> Networks. All Rights Reserved.</a:t>
            </a:r>
          </a:p>
        </p:txBody>
      </p:sp>
      <p:sp>
        <p:nvSpPr>
          <p:cNvPr id="3" name="Rectangle 2">
            <a:extLst>
              <a:ext uri="{FF2B5EF4-FFF2-40B4-BE49-F238E27FC236}">
                <a16:creationId xmlns:a16="http://schemas.microsoft.com/office/drawing/2014/main" id="{82642657-A1A8-4A95-9D9E-20DC34CAFD8E}"/>
              </a:ext>
            </a:extLst>
          </p:cNvPr>
          <p:cNvSpPr/>
          <p:nvPr/>
        </p:nvSpPr>
        <p:spPr>
          <a:xfrm>
            <a:off x="335280" y="1574800"/>
            <a:ext cx="2611120" cy="4663440"/>
          </a:xfrm>
          <a:prstGeom prst="rect">
            <a:avLst/>
          </a:prstGeom>
          <a:solidFill>
            <a:srgbClr val="48040C"/>
          </a:solidFill>
          <a:ln w="28575">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t>REQUIREMENTS</a:t>
            </a:r>
          </a:p>
        </p:txBody>
      </p:sp>
      <p:sp>
        <p:nvSpPr>
          <p:cNvPr id="12" name="Rectangle 11">
            <a:extLst>
              <a:ext uri="{FF2B5EF4-FFF2-40B4-BE49-F238E27FC236}">
                <a16:creationId xmlns:a16="http://schemas.microsoft.com/office/drawing/2014/main" id="{4FD1EC92-7AC5-495A-9F12-A94F490C4F82}"/>
              </a:ext>
            </a:extLst>
          </p:cNvPr>
          <p:cNvSpPr/>
          <p:nvPr/>
        </p:nvSpPr>
        <p:spPr>
          <a:xfrm>
            <a:off x="3312160" y="1574800"/>
            <a:ext cx="2611120" cy="4663440"/>
          </a:xfrm>
          <a:prstGeom prst="rect">
            <a:avLst/>
          </a:prstGeom>
          <a:solidFill>
            <a:srgbClr val="39103C"/>
          </a:solidFill>
          <a:ln w="28575">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t>SCREENING</a:t>
            </a:r>
          </a:p>
        </p:txBody>
      </p:sp>
      <p:sp>
        <p:nvSpPr>
          <p:cNvPr id="13" name="Rectangle 12">
            <a:extLst>
              <a:ext uri="{FF2B5EF4-FFF2-40B4-BE49-F238E27FC236}">
                <a16:creationId xmlns:a16="http://schemas.microsoft.com/office/drawing/2014/main" id="{ED7E1B95-0308-4B4B-8CCE-30E6DA125B1E}"/>
              </a:ext>
            </a:extLst>
          </p:cNvPr>
          <p:cNvSpPr/>
          <p:nvPr/>
        </p:nvSpPr>
        <p:spPr>
          <a:xfrm>
            <a:off x="6258560" y="1574800"/>
            <a:ext cx="2611120" cy="4663440"/>
          </a:xfrm>
          <a:prstGeom prst="rect">
            <a:avLst/>
          </a:prstGeom>
          <a:solidFill>
            <a:srgbClr val="3A2F12"/>
          </a:solidFill>
          <a:ln w="28575">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t>EVALUATION</a:t>
            </a:r>
          </a:p>
        </p:txBody>
      </p:sp>
      <p:sp>
        <p:nvSpPr>
          <p:cNvPr id="14" name="Rectangle 13">
            <a:extLst>
              <a:ext uri="{FF2B5EF4-FFF2-40B4-BE49-F238E27FC236}">
                <a16:creationId xmlns:a16="http://schemas.microsoft.com/office/drawing/2014/main" id="{4544AAB7-CE6C-4748-BA42-BE9C0F9024DC}"/>
              </a:ext>
            </a:extLst>
          </p:cNvPr>
          <p:cNvSpPr/>
          <p:nvPr/>
        </p:nvSpPr>
        <p:spPr>
          <a:xfrm>
            <a:off x="9215120" y="1574800"/>
            <a:ext cx="2611120" cy="4663440"/>
          </a:xfrm>
          <a:prstGeom prst="rect">
            <a:avLst/>
          </a:prstGeom>
          <a:solidFill>
            <a:srgbClr val="15371C"/>
          </a:solidFill>
          <a:ln w="28575">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t>SELECTION</a:t>
            </a:r>
          </a:p>
        </p:txBody>
      </p:sp>
      <p:sp>
        <p:nvSpPr>
          <p:cNvPr id="4" name="TextBox 3">
            <a:extLst>
              <a:ext uri="{FF2B5EF4-FFF2-40B4-BE49-F238E27FC236}">
                <a16:creationId xmlns:a16="http://schemas.microsoft.com/office/drawing/2014/main" id="{F792867A-AF9C-47FA-934C-98D0ACE35F9F}"/>
              </a:ext>
            </a:extLst>
          </p:cNvPr>
          <p:cNvSpPr txBox="1"/>
          <p:nvPr/>
        </p:nvSpPr>
        <p:spPr>
          <a:xfrm>
            <a:off x="487680" y="2019618"/>
            <a:ext cx="2296160" cy="4247317"/>
          </a:xfrm>
          <a:prstGeom prst="rect">
            <a:avLst/>
          </a:prstGeom>
          <a:noFill/>
        </p:spPr>
        <p:txBody>
          <a:bodyPr wrap="square" rtlCol="0">
            <a:spAutoFit/>
          </a:bodyPr>
          <a:lstStyle/>
          <a:p>
            <a:pPr marL="285750" indent="-285750">
              <a:buFont typeface="Wingdings" panose="05000000000000000000" pitchFamily="2" charset="2"/>
              <a:buChar char="§"/>
            </a:pPr>
            <a:r>
              <a:rPr lang="en-US" sz="1400" dirty="0"/>
              <a:t>Document your needs, business and technical requirements, preferences, goals, objectives, expectations.</a:t>
            </a:r>
          </a:p>
          <a:p>
            <a:pPr marL="285750" indent="-285750">
              <a:buFont typeface="Wingdings" panose="05000000000000000000" pitchFamily="2" charset="2"/>
              <a:buChar char="§"/>
            </a:pPr>
            <a:endParaRPr lang="en-US" sz="1400" dirty="0"/>
          </a:p>
          <a:p>
            <a:pPr marL="285750" indent="-285750">
              <a:buFont typeface="Wingdings" panose="05000000000000000000" pitchFamily="2" charset="2"/>
              <a:buChar char="§"/>
            </a:pPr>
            <a:r>
              <a:rPr lang="en-US" sz="1400" dirty="0"/>
              <a:t>Define a business case and estimate the projected value and impact that the solution will deliver.</a:t>
            </a:r>
          </a:p>
          <a:p>
            <a:pPr marL="285750" indent="-285750">
              <a:buFont typeface="Wingdings" panose="05000000000000000000" pitchFamily="2" charset="2"/>
              <a:buChar char="§"/>
            </a:pPr>
            <a:endParaRPr lang="en-US" sz="1400" dirty="0"/>
          </a:p>
          <a:p>
            <a:pPr marL="285750" indent="-285750">
              <a:buFont typeface="Wingdings" panose="05000000000000000000" pitchFamily="2" charset="2"/>
              <a:buChar char="§"/>
            </a:pPr>
            <a:r>
              <a:rPr lang="en-US" sz="1400" dirty="0"/>
              <a:t>Work with a partner that will help you to build a business case and document/prioritize your requirements, expectations.</a:t>
            </a:r>
          </a:p>
          <a:p>
            <a:pPr marL="285750" indent="-285750">
              <a:buFont typeface="Wingdings" panose="05000000000000000000" pitchFamily="2" charset="2"/>
              <a:buChar char="§"/>
            </a:pPr>
            <a:endParaRPr lang="en-US" dirty="0"/>
          </a:p>
        </p:txBody>
      </p:sp>
      <p:sp>
        <p:nvSpPr>
          <p:cNvPr id="17" name="TextBox 16">
            <a:extLst>
              <a:ext uri="{FF2B5EF4-FFF2-40B4-BE49-F238E27FC236}">
                <a16:creationId xmlns:a16="http://schemas.microsoft.com/office/drawing/2014/main" id="{055B2995-4D6D-4163-B25D-94B7517582E0}"/>
              </a:ext>
            </a:extLst>
          </p:cNvPr>
          <p:cNvSpPr txBox="1"/>
          <p:nvPr/>
        </p:nvSpPr>
        <p:spPr>
          <a:xfrm>
            <a:off x="3469640" y="2034838"/>
            <a:ext cx="2296160" cy="3970318"/>
          </a:xfrm>
          <a:prstGeom prst="rect">
            <a:avLst/>
          </a:prstGeom>
          <a:noFill/>
        </p:spPr>
        <p:txBody>
          <a:bodyPr wrap="square" rtlCol="0">
            <a:spAutoFit/>
          </a:bodyPr>
          <a:lstStyle/>
          <a:p>
            <a:pPr marL="285750" indent="-285750">
              <a:buFont typeface="Wingdings" panose="05000000000000000000" pitchFamily="2" charset="2"/>
              <a:buChar char="§"/>
            </a:pPr>
            <a:r>
              <a:rPr lang="en-US" sz="1400" dirty="0"/>
              <a:t>Create a screening criteria that goes beyond technical requirements.</a:t>
            </a:r>
          </a:p>
          <a:p>
            <a:pPr marL="285750" indent="-285750">
              <a:buFont typeface="Wingdings" panose="05000000000000000000" pitchFamily="2" charset="2"/>
              <a:buChar char="§"/>
            </a:pPr>
            <a:endParaRPr lang="en-US" sz="1400" dirty="0"/>
          </a:p>
          <a:p>
            <a:pPr marL="285750" indent="-285750">
              <a:buFont typeface="Wingdings" panose="05000000000000000000" pitchFamily="2" charset="2"/>
              <a:buChar char="§"/>
            </a:pPr>
            <a:r>
              <a:rPr lang="en-US" sz="1400" dirty="0"/>
              <a:t>Screen providers on how well they listen, communicate, and provide valuable and actionable recommendations.</a:t>
            </a:r>
          </a:p>
          <a:p>
            <a:pPr marL="285750" indent="-285750">
              <a:buFont typeface="Wingdings" panose="05000000000000000000" pitchFamily="2" charset="2"/>
              <a:buChar char="§"/>
            </a:pPr>
            <a:endParaRPr lang="en-US" sz="1400" dirty="0"/>
          </a:p>
          <a:p>
            <a:pPr marL="285750" indent="-285750">
              <a:buFont typeface="Wingdings" panose="05000000000000000000" pitchFamily="2" charset="2"/>
              <a:buChar char="§"/>
            </a:pPr>
            <a:r>
              <a:rPr lang="en-US" sz="1400" dirty="0"/>
              <a:t>Screen providers based on if they are a value-based partner vs a transactional vendor who will only be there for you if a sale is pending.</a:t>
            </a:r>
          </a:p>
        </p:txBody>
      </p:sp>
      <p:sp>
        <p:nvSpPr>
          <p:cNvPr id="18" name="TextBox 17">
            <a:extLst>
              <a:ext uri="{FF2B5EF4-FFF2-40B4-BE49-F238E27FC236}">
                <a16:creationId xmlns:a16="http://schemas.microsoft.com/office/drawing/2014/main" id="{F250BE6C-2020-4A4C-99C5-1056FEE5BCA1}"/>
              </a:ext>
            </a:extLst>
          </p:cNvPr>
          <p:cNvSpPr txBox="1"/>
          <p:nvPr/>
        </p:nvSpPr>
        <p:spPr>
          <a:xfrm>
            <a:off x="6426200" y="2034838"/>
            <a:ext cx="2296160" cy="4185761"/>
          </a:xfrm>
          <a:prstGeom prst="rect">
            <a:avLst/>
          </a:prstGeom>
          <a:noFill/>
        </p:spPr>
        <p:txBody>
          <a:bodyPr wrap="square" rtlCol="0">
            <a:spAutoFit/>
          </a:bodyPr>
          <a:lstStyle/>
          <a:p>
            <a:pPr marL="285750" indent="-285750">
              <a:buFont typeface="Wingdings" panose="05000000000000000000" pitchFamily="2" charset="2"/>
              <a:buChar char="§"/>
            </a:pPr>
            <a:r>
              <a:rPr lang="en-US" sz="1400" dirty="0"/>
              <a:t>Evaluate providers on how they will address your needs, business and technical requirements, preferences and expectations.</a:t>
            </a:r>
          </a:p>
          <a:p>
            <a:pPr marL="285750" indent="-285750">
              <a:buFont typeface="Wingdings" panose="05000000000000000000" pitchFamily="2" charset="2"/>
              <a:buChar char="§"/>
            </a:pPr>
            <a:endParaRPr lang="en-US" sz="1400" dirty="0"/>
          </a:p>
          <a:p>
            <a:pPr marL="285750" indent="-285750">
              <a:buFont typeface="Wingdings" panose="05000000000000000000" pitchFamily="2" charset="2"/>
              <a:buChar char="§"/>
            </a:pPr>
            <a:r>
              <a:rPr lang="en-US" sz="1400" dirty="0"/>
              <a:t>Gather info about the provider’s operational maturity, procedures, engineering and IR capabilities, delivery and reporting practices.</a:t>
            </a:r>
          </a:p>
          <a:p>
            <a:pPr marL="285750" indent="-285750">
              <a:buFont typeface="Wingdings" panose="05000000000000000000" pitchFamily="2" charset="2"/>
              <a:buChar char="§"/>
            </a:pPr>
            <a:endParaRPr lang="en-US" sz="1400" dirty="0"/>
          </a:p>
          <a:p>
            <a:pPr marL="285750" indent="-285750">
              <a:buFont typeface="Wingdings" panose="05000000000000000000" pitchFamily="2" charset="2"/>
              <a:buChar char="§"/>
            </a:pPr>
            <a:r>
              <a:rPr lang="en-US" sz="1400" dirty="0"/>
              <a:t>Look for potential value-added services around program development, strategy, advisory, IT roadmap creation, etc.</a:t>
            </a:r>
          </a:p>
        </p:txBody>
      </p:sp>
      <p:sp>
        <p:nvSpPr>
          <p:cNvPr id="19" name="TextBox 18">
            <a:extLst>
              <a:ext uri="{FF2B5EF4-FFF2-40B4-BE49-F238E27FC236}">
                <a16:creationId xmlns:a16="http://schemas.microsoft.com/office/drawing/2014/main" id="{F7CABE3D-59E1-40F3-93E2-B441A5998318}"/>
              </a:ext>
            </a:extLst>
          </p:cNvPr>
          <p:cNvSpPr txBox="1"/>
          <p:nvPr/>
        </p:nvSpPr>
        <p:spPr>
          <a:xfrm>
            <a:off x="9408160" y="2050058"/>
            <a:ext cx="2296160" cy="4185761"/>
          </a:xfrm>
          <a:prstGeom prst="rect">
            <a:avLst/>
          </a:prstGeom>
          <a:noFill/>
        </p:spPr>
        <p:txBody>
          <a:bodyPr wrap="square" rtlCol="0">
            <a:spAutoFit/>
          </a:bodyPr>
          <a:lstStyle/>
          <a:p>
            <a:pPr marL="285750" indent="-285750">
              <a:buFont typeface="Wingdings" panose="05000000000000000000" pitchFamily="2" charset="2"/>
              <a:buChar char="§"/>
            </a:pPr>
            <a:r>
              <a:rPr lang="en-US" sz="1400" dirty="0"/>
              <a:t>Develop a selection criteria beyond price that prioritizes your top requirements, including preferences and expectations.</a:t>
            </a:r>
          </a:p>
          <a:p>
            <a:pPr marL="285750" indent="-285750">
              <a:buFont typeface="Wingdings" panose="05000000000000000000" pitchFamily="2" charset="2"/>
              <a:buChar char="§"/>
            </a:pPr>
            <a:endParaRPr lang="en-US" sz="1400" dirty="0"/>
          </a:p>
          <a:p>
            <a:pPr marL="285750" indent="-285750">
              <a:buFont typeface="Wingdings" panose="05000000000000000000" pitchFamily="2" charset="2"/>
              <a:buChar char="§"/>
            </a:pPr>
            <a:r>
              <a:rPr lang="en-US" sz="1400" dirty="0"/>
              <a:t>Demand greater levels of transparency around service level agreement attainment, service delivery performance and efficiency gains.</a:t>
            </a:r>
          </a:p>
          <a:p>
            <a:pPr marL="285750" indent="-285750">
              <a:buFont typeface="Wingdings" panose="05000000000000000000" pitchFamily="2" charset="2"/>
              <a:buChar char="§"/>
            </a:pPr>
            <a:endParaRPr lang="en-US" sz="1400" dirty="0"/>
          </a:p>
          <a:p>
            <a:pPr marL="285750" indent="-285750">
              <a:buFont typeface="Wingdings" panose="05000000000000000000" pitchFamily="2" charset="2"/>
              <a:buChar char="§"/>
            </a:pPr>
            <a:r>
              <a:rPr lang="en-US" sz="1400" dirty="0"/>
              <a:t>Include consolidated billing, communications, ongoing relationship management into the criteria.</a:t>
            </a:r>
          </a:p>
        </p:txBody>
      </p:sp>
    </p:spTree>
    <p:extLst>
      <p:ext uri="{BB962C8B-B14F-4D97-AF65-F5344CB8AC3E}">
        <p14:creationId xmlns:p14="http://schemas.microsoft.com/office/powerpoint/2010/main" val="352824087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P spid="4"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7521DD34-C6F2-4402-9A01-962807DB6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93110995-14A1-4B7E-9CBD-629F1BC124AD}"/>
              </a:ext>
            </a:extLst>
          </p:cNvPr>
          <p:cNvSpPr/>
          <p:nvPr/>
        </p:nvSpPr>
        <p:spPr>
          <a:xfrm>
            <a:off x="-25400" y="-29981"/>
            <a:ext cx="12192000" cy="6857203"/>
          </a:xfrm>
          <a:prstGeom prst="rect">
            <a:avLst/>
          </a:prstGeom>
          <a:gradFill flip="none" rotWithShape="1">
            <a:gsLst>
              <a:gs pos="5000">
                <a:schemeClr val="bg1">
                  <a:alpha val="65000"/>
                </a:schemeClr>
              </a:gs>
              <a:gs pos="52000">
                <a:schemeClr val="accent5">
                  <a:lumMod val="75000"/>
                </a:schemeClr>
              </a:gs>
              <a:gs pos="85000">
                <a:schemeClr val="bg1">
                  <a:alpha val="55000"/>
                </a:schemeClr>
              </a:gs>
            </a:gsLst>
            <a:lin ang="5400000" scaled="1"/>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6F99FA2-3ED2-4D01-8A69-482F8BF55737}"/>
              </a:ext>
            </a:extLst>
          </p:cNvPr>
          <p:cNvSpPr>
            <a:spLocks noGrp="1"/>
          </p:cNvSpPr>
          <p:nvPr>
            <p:ph type="title"/>
          </p:nvPr>
        </p:nvSpPr>
        <p:spPr>
          <a:xfrm>
            <a:off x="564573" y="262217"/>
            <a:ext cx="5154508" cy="892508"/>
          </a:xfrm>
        </p:spPr>
        <p:txBody>
          <a:bodyPr vert="horz" lIns="91440" tIns="45720" rIns="91440" bIns="45720" rtlCol="0" anchor="ctr">
            <a:normAutofit/>
          </a:bodyPr>
          <a:lstStyle/>
          <a:p>
            <a:r>
              <a:rPr lang="en-US" b="1" kern="1200" dirty="0">
                <a:solidFill>
                  <a:schemeClr val="tx1"/>
                </a:solidFill>
                <a:latin typeface="+mj-lt"/>
                <a:ea typeface="+mj-ea"/>
                <a:cs typeface="+mj-cs"/>
              </a:rPr>
              <a:t>Wrap Up</a:t>
            </a:r>
            <a:endParaRPr lang="en-US" kern="1200" dirty="0">
              <a:solidFill>
                <a:schemeClr val="tx1"/>
              </a:solidFill>
              <a:latin typeface="+mj-lt"/>
              <a:ea typeface="+mj-ea"/>
              <a:cs typeface="+mj-cs"/>
            </a:endParaRPr>
          </a:p>
        </p:txBody>
      </p:sp>
      <p:sp>
        <p:nvSpPr>
          <p:cNvPr id="6" name="Text Placeholder 2">
            <a:extLst>
              <a:ext uri="{FF2B5EF4-FFF2-40B4-BE49-F238E27FC236}">
                <a16:creationId xmlns:a16="http://schemas.microsoft.com/office/drawing/2014/main" id="{6028E0FC-4039-42DC-923B-B5C21275C67E}"/>
              </a:ext>
            </a:extLst>
          </p:cNvPr>
          <p:cNvSpPr txBox="1">
            <a:spLocks/>
          </p:cNvSpPr>
          <p:nvPr/>
        </p:nvSpPr>
        <p:spPr>
          <a:xfrm>
            <a:off x="564574" y="1361439"/>
            <a:ext cx="8782626" cy="527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70C0"/>
              </a:buClr>
              <a:buNone/>
            </a:pPr>
            <a:r>
              <a:rPr lang="en-US" sz="2400" b="1" dirty="0">
                <a:latin typeface="+mn-lt"/>
              </a:rPr>
              <a:t>Additional Panelist Recommendations</a:t>
            </a:r>
          </a:p>
          <a:p>
            <a:pPr marL="0" indent="0">
              <a:buClr>
                <a:srgbClr val="0070C0"/>
              </a:buClr>
              <a:buNone/>
            </a:pPr>
            <a:r>
              <a:rPr lang="en-US" sz="2400" b="1" dirty="0">
                <a:latin typeface="+mn-lt"/>
              </a:rPr>
              <a:t>Q&amp;A</a:t>
            </a:r>
            <a:endParaRPr lang="en-US" sz="2400" dirty="0">
              <a:latin typeface="+mn-lt"/>
            </a:endParaRPr>
          </a:p>
        </p:txBody>
      </p:sp>
      <p:pic>
        <p:nvPicPr>
          <p:cNvPr id="15" name="Picture 14" descr="Logo&#10;&#10;Description automatically generated">
            <a:extLst>
              <a:ext uri="{FF2B5EF4-FFF2-40B4-BE49-F238E27FC236}">
                <a16:creationId xmlns:a16="http://schemas.microsoft.com/office/drawing/2014/main" id="{B0C631A3-F651-42CA-895A-8171A5B4D0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50174" y="374020"/>
            <a:ext cx="2709071" cy="780705"/>
          </a:xfrm>
          <a:prstGeom prst="rect">
            <a:avLst/>
          </a:prstGeom>
        </p:spPr>
      </p:pic>
      <p:sp>
        <p:nvSpPr>
          <p:cNvPr id="17" name="TextBox 16">
            <a:extLst>
              <a:ext uri="{FF2B5EF4-FFF2-40B4-BE49-F238E27FC236}">
                <a16:creationId xmlns:a16="http://schemas.microsoft.com/office/drawing/2014/main" id="{E39E2940-326C-4FDA-82D2-F4AE13BA74AE}"/>
              </a:ext>
            </a:extLst>
          </p:cNvPr>
          <p:cNvSpPr txBox="1"/>
          <p:nvPr/>
        </p:nvSpPr>
        <p:spPr>
          <a:xfrm>
            <a:off x="243716" y="6581001"/>
            <a:ext cx="1514069" cy="276999"/>
          </a:xfrm>
          <a:prstGeom prst="rect">
            <a:avLst/>
          </a:prstGeom>
          <a:noFill/>
        </p:spPr>
        <p:txBody>
          <a:bodyPr wrap="none" rtlCol="0">
            <a:spAutoFit/>
          </a:bodyPr>
          <a:lstStyle/>
          <a:p>
            <a:pPr>
              <a:spcAft>
                <a:spcPts val="600"/>
              </a:spcAft>
            </a:pPr>
            <a:r>
              <a:rPr lang="en-US" sz="1200" dirty="0">
                <a:solidFill>
                  <a:schemeClr val="tx1">
                    <a:lumMod val="75000"/>
                  </a:schemeClr>
                </a:solidFill>
              </a:rPr>
              <a:t>www.Xceptional.com</a:t>
            </a:r>
            <a:endParaRPr lang="en-US" sz="1200">
              <a:solidFill>
                <a:schemeClr val="tx1">
                  <a:lumMod val="75000"/>
                </a:schemeClr>
              </a:solidFill>
            </a:endParaRPr>
          </a:p>
        </p:txBody>
      </p:sp>
      <p:sp>
        <p:nvSpPr>
          <p:cNvPr id="18" name="Rectangle 17">
            <a:extLst>
              <a:ext uri="{FF2B5EF4-FFF2-40B4-BE49-F238E27FC236}">
                <a16:creationId xmlns:a16="http://schemas.microsoft.com/office/drawing/2014/main" id="{1A3BFC6F-3943-4987-9F6E-A2EAFF7F2ABC}"/>
              </a:ext>
            </a:extLst>
          </p:cNvPr>
          <p:cNvSpPr/>
          <p:nvPr/>
        </p:nvSpPr>
        <p:spPr>
          <a:xfrm>
            <a:off x="7873045" y="6611778"/>
            <a:ext cx="3886200" cy="215444"/>
          </a:xfrm>
          <a:prstGeom prst="rect">
            <a:avLst/>
          </a:prstGeom>
        </p:spPr>
        <p:txBody>
          <a:bodyPr>
            <a:spAutoFit/>
          </a:bodyPr>
          <a:lstStyle/>
          <a:p>
            <a:pPr algn="r">
              <a:spcAft>
                <a:spcPts val="600"/>
              </a:spcAft>
            </a:pPr>
            <a:r>
              <a:rPr lang="en-US" sz="800" dirty="0">
                <a:solidFill>
                  <a:schemeClr val="tx1">
                    <a:lumMod val="75000"/>
                  </a:schemeClr>
                </a:solidFill>
                <a:latin typeface="Arial" panose="020B0604020202020204" pitchFamily="34" charset="0"/>
                <a:cs typeface="Arial" panose="020B0604020202020204" pitchFamily="34" charset="0"/>
              </a:rPr>
              <a:t>© 2021 </a:t>
            </a:r>
            <a:r>
              <a:rPr lang="en-US" sz="800" dirty="0" err="1">
                <a:solidFill>
                  <a:schemeClr val="tx1">
                    <a:lumMod val="75000"/>
                  </a:schemeClr>
                </a:solidFill>
                <a:latin typeface="Arial" panose="020B0604020202020204" pitchFamily="34" charset="0"/>
                <a:cs typeface="Arial" panose="020B0604020202020204" pitchFamily="34" charset="0"/>
              </a:rPr>
              <a:t>Xceptional</a:t>
            </a:r>
            <a:r>
              <a:rPr lang="en-US" sz="800" dirty="0">
                <a:solidFill>
                  <a:schemeClr val="tx1">
                    <a:lumMod val="75000"/>
                  </a:schemeClr>
                </a:solidFill>
                <a:latin typeface="Arial" panose="020B0604020202020204" pitchFamily="34" charset="0"/>
                <a:cs typeface="Arial" panose="020B0604020202020204" pitchFamily="34" charset="0"/>
              </a:rPr>
              <a:t> Networks. All Rights Reserved.</a:t>
            </a:r>
          </a:p>
        </p:txBody>
      </p:sp>
    </p:spTree>
    <p:extLst>
      <p:ext uri="{BB962C8B-B14F-4D97-AF65-F5344CB8AC3E}">
        <p14:creationId xmlns:p14="http://schemas.microsoft.com/office/powerpoint/2010/main" val="49217747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9" name="Picture 4">
            <a:extLst>
              <a:ext uri="{FF2B5EF4-FFF2-40B4-BE49-F238E27FC236}">
                <a16:creationId xmlns:a16="http://schemas.microsoft.com/office/drawing/2014/main" id="{D1A30E30-4B89-460D-8FDB-4C8E9C74601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t="2397" b="2397"/>
          <a:stretch/>
        </p:blipFill>
        <p:spPr bwMode="auto">
          <a:xfrm>
            <a:off x="1" y="0"/>
            <a:ext cx="12192000" cy="693025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EE7BF90F-5A9D-4554-A82D-ED89CDDACAE7}"/>
              </a:ext>
            </a:extLst>
          </p:cNvPr>
          <p:cNvSpPr/>
          <p:nvPr/>
        </p:nvSpPr>
        <p:spPr>
          <a:xfrm>
            <a:off x="-25400" y="-29981"/>
            <a:ext cx="12192000" cy="6960239"/>
          </a:xfrm>
          <a:prstGeom prst="rect">
            <a:avLst/>
          </a:prstGeom>
          <a:gradFill flip="none" rotWithShape="1">
            <a:gsLst>
              <a:gs pos="5000">
                <a:schemeClr val="bg1">
                  <a:alpha val="65000"/>
                </a:schemeClr>
              </a:gs>
              <a:gs pos="48000">
                <a:srgbClr val="002060">
                  <a:alpha val="59000"/>
                </a:srgbClr>
              </a:gs>
              <a:gs pos="77000">
                <a:schemeClr val="bg1">
                  <a:alpha val="55000"/>
                </a:schemeClr>
              </a:gs>
            </a:gsLst>
            <a:lin ang="5400000" scaled="1"/>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AD1FE99-BB50-4DE1-ACF5-0BB5AAC8257C}"/>
              </a:ext>
            </a:extLst>
          </p:cNvPr>
          <p:cNvSpPr/>
          <p:nvPr/>
        </p:nvSpPr>
        <p:spPr>
          <a:xfrm>
            <a:off x="-10160" y="4648200"/>
            <a:ext cx="1220216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19" name="Rectangle 18">
            <a:extLst>
              <a:ext uri="{FF2B5EF4-FFF2-40B4-BE49-F238E27FC236}">
                <a16:creationId xmlns:a16="http://schemas.microsoft.com/office/drawing/2014/main" id="{D7D67D88-18C7-4B9F-A096-5F8BE54A7EB4}"/>
              </a:ext>
            </a:extLst>
          </p:cNvPr>
          <p:cNvSpPr/>
          <p:nvPr/>
        </p:nvSpPr>
        <p:spPr>
          <a:xfrm>
            <a:off x="452120" y="612074"/>
            <a:ext cx="7990840" cy="4665893"/>
          </a:xfrm>
          <a:prstGeom prst="rect">
            <a:avLst/>
          </a:prstGeom>
        </p:spPr>
        <p:txBody>
          <a:bodyPr wrap="square">
            <a:spAutoFit/>
          </a:bodyPr>
          <a:lstStyle/>
          <a:p>
            <a:pPr>
              <a:lnSpc>
                <a:spcPct val="115000"/>
              </a:lnSpc>
            </a:pPr>
            <a:r>
              <a:rPr lang="en-US" sz="4800" b="1" i="0" dirty="0">
                <a:effectLst>
                  <a:outerShdw blurRad="38100" dist="38100" dir="2700000" algn="tl">
                    <a:srgbClr val="000000">
                      <a:alpha val="43137"/>
                    </a:srgbClr>
                  </a:outerShdw>
                </a:effectLst>
                <a:latin typeface="Arial" panose="020B0604020202020204" pitchFamily="34" charset="0"/>
              </a:rPr>
              <a:t>UP NEXT: </a:t>
            </a:r>
          </a:p>
          <a:p>
            <a:pPr>
              <a:lnSpc>
                <a:spcPct val="115000"/>
              </a:lnSpc>
            </a:pPr>
            <a:r>
              <a:rPr lang="en-US" sz="4000" b="1" i="0" dirty="0">
                <a:effectLst>
                  <a:outerShdw blurRad="38100" dist="38100" dir="2700000" algn="tl">
                    <a:srgbClr val="000000">
                      <a:alpha val="43137"/>
                    </a:srgbClr>
                  </a:outerShdw>
                </a:effectLst>
                <a:latin typeface="Arial" panose="020B0604020202020204" pitchFamily="34" charset="0"/>
              </a:rPr>
              <a:t>The Value &amp; Impact of Proactive MSP Services</a:t>
            </a:r>
          </a:p>
          <a:p>
            <a:pPr>
              <a:lnSpc>
                <a:spcPct val="115000"/>
              </a:lnSpc>
            </a:pPr>
            <a:r>
              <a:rPr lang="en-US" sz="4000" dirty="0">
                <a:solidFill>
                  <a:srgbClr val="00CCFF"/>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Segoe UI" panose="020B0502040204020203" pitchFamily="34" charset="0"/>
              </a:rPr>
              <a:t>Webinar</a:t>
            </a:r>
            <a:endParaRPr lang="en-US" sz="4000" dirty="0">
              <a:solidFill>
                <a:srgbClr val="00CCFF"/>
              </a:solidFill>
              <a:effectLst>
                <a:outerShdw blurRad="38100" dist="38100" dir="2700000" algn="tl">
                  <a:srgbClr val="000000">
                    <a:alpha val="43137"/>
                  </a:srgbClr>
                </a:outerShdw>
              </a:effectLst>
              <a:latin typeface="Segoe UI" panose="020B0502040204020203" pitchFamily="34" charset="0"/>
              <a:ea typeface="Times New Roman" panose="02020603050405020304" pitchFamily="18" charset="0"/>
              <a:cs typeface="Segoe UI" panose="020B0502040204020203" pitchFamily="34" charset="0"/>
            </a:endParaRPr>
          </a:p>
          <a:p>
            <a:r>
              <a:rPr lang="en-US" sz="2400" b="1" u="sng" dirty="0">
                <a:solidFill>
                  <a:srgbClr val="FFFF00"/>
                </a:solidFill>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Register here</a:t>
            </a:r>
            <a:endParaRPr lang="en-US" sz="2400" b="1" u="sng" dirty="0">
              <a:solidFill>
                <a:srgbClr val="FFFF00"/>
              </a:solidFill>
              <a:latin typeface="Segoe UI" panose="020B0502040204020203" pitchFamily="34" charset="0"/>
              <a:cs typeface="Segoe UI" panose="020B0502040204020203" pitchFamily="34" charset="0"/>
            </a:endParaRPr>
          </a:p>
          <a:p>
            <a:endParaRPr lang="en-US" sz="1600" b="1" i="1" dirty="0">
              <a:latin typeface="Segoe UI" panose="020B0502040204020203" pitchFamily="34" charset="0"/>
              <a:cs typeface="Segoe UI" panose="020B0502040204020203" pitchFamily="34" charset="0"/>
            </a:endParaRPr>
          </a:p>
          <a:p>
            <a:endParaRPr lang="en-US" sz="3200" b="1" i="1" dirty="0">
              <a:latin typeface="Segoe UI" panose="020B0502040204020203" pitchFamily="34" charset="0"/>
              <a:cs typeface="Segoe UI" panose="020B0502040204020203" pitchFamily="34" charset="0"/>
            </a:endParaRPr>
          </a:p>
          <a:p>
            <a:r>
              <a:rPr lang="en-US" sz="3200" b="1" i="1" dirty="0">
                <a:latin typeface="Segoe UI" panose="020B0502040204020203" pitchFamily="34" charset="0"/>
                <a:cs typeface="Segoe UI" panose="020B0502040204020203" pitchFamily="34" charset="0"/>
              </a:rPr>
              <a:t>April 29, 2021 / 1:00PM PST</a:t>
            </a:r>
          </a:p>
        </p:txBody>
      </p:sp>
      <p:sp>
        <p:nvSpPr>
          <p:cNvPr id="22" name="TextBox 21">
            <a:extLst>
              <a:ext uri="{FF2B5EF4-FFF2-40B4-BE49-F238E27FC236}">
                <a16:creationId xmlns:a16="http://schemas.microsoft.com/office/drawing/2014/main" id="{76D064FC-AD38-498F-B2E6-ACCFAF0D0D8F}"/>
              </a:ext>
            </a:extLst>
          </p:cNvPr>
          <p:cNvSpPr txBox="1"/>
          <p:nvPr/>
        </p:nvSpPr>
        <p:spPr>
          <a:xfrm>
            <a:off x="243716" y="6581001"/>
            <a:ext cx="1514069" cy="276999"/>
          </a:xfrm>
          <a:prstGeom prst="rect">
            <a:avLst/>
          </a:prstGeom>
          <a:noFill/>
        </p:spPr>
        <p:txBody>
          <a:bodyPr wrap="none" rtlCol="0">
            <a:spAutoFit/>
          </a:bodyPr>
          <a:lstStyle/>
          <a:p>
            <a:r>
              <a:rPr lang="en-US" sz="1200" dirty="0">
                <a:solidFill>
                  <a:schemeClr val="bg2">
                    <a:lumMod val="60000"/>
                    <a:lumOff val="40000"/>
                  </a:schemeClr>
                </a:solidFill>
              </a:rPr>
              <a:t>www.Xceptional.com</a:t>
            </a:r>
          </a:p>
        </p:txBody>
      </p:sp>
      <p:pic>
        <p:nvPicPr>
          <p:cNvPr id="4" name="Picture 3" descr="Logo&#10;&#10;Description automatically generated">
            <a:extLst>
              <a:ext uri="{FF2B5EF4-FFF2-40B4-BE49-F238E27FC236}">
                <a16:creationId xmlns:a16="http://schemas.microsoft.com/office/drawing/2014/main" id="{D1B32EA1-7494-475D-AA7F-99F29E8F58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18880" y="6085324"/>
            <a:ext cx="2709071" cy="780705"/>
          </a:xfrm>
          <a:prstGeom prst="rect">
            <a:avLst/>
          </a:prstGeom>
        </p:spPr>
      </p:pic>
      <p:sp>
        <p:nvSpPr>
          <p:cNvPr id="16" name="Rectangle 15">
            <a:extLst>
              <a:ext uri="{FF2B5EF4-FFF2-40B4-BE49-F238E27FC236}">
                <a16:creationId xmlns:a16="http://schemas.microsoft.com/office/drawing/2014/main" id="{D5D90E51-4670-4591-8CAC-D7E62A77C884}"/>
              </a:ext>
            </a:extLst>
          </p:cNvPr>
          <p:cNvSpPr/>
          <p:nvPr/>
        </p:nvSpPr>
        <p:spPr>
          <a:xfrm>
            <a:off x="1888805" y="6611778"/>
            <a:ext cx="3886200" cy="215444"/>
          </a:xfrm>
          <a:prstGeom prst="rect">
            <a:avLst/>
          </a:prstGeom>
        </p:spPr>
        <p:txBody>
          <a:bodyPr>
            <a:spAutoFit/>
          </a:bodyPr>
          <a:lstStyle/>
          <a:p>
            <a:r>
              <a:rPr lang="en-US" sz="800" dirty="0">
                <a:solidFill>
                  <a:schemeClr val="bg1">
                    <a:lumMod val="50000"/>
                    <a:lumOff val="50000"/>
                  </a:schemeClr>
                </a:solidFill>
                <a:latin typeface="Arial" panose="020B0604020202020204" pitchFamily="34" charset="0"/>
                <a:cs typeface="Arial" panose="020B0604020202020204" pitchFamily="34" charset="0"/>
              </a:rPr>
              <a:t>© 2021 </a:t>
            </a:r>
            <a:r>
              <a:rPr lang="en-US" sz="800" dirty="0" err="1">
                <a:solidFill>
                  <a:schemeClr val="bg1">
                    <a:lumMod val="50000"/>
                    <a:lumOff val="50000"/>
                  </a:schemeClr>
                </a:solidFill>
                <a:latin typeface="Arial" panose="020B0604020202020204" pitchFamily="34" charset="0"/>
                <a:cs typeface="Arial" panose="020B0604020202020204" pitchFamily="34" charset="0"/>
              </a:rPr>
              <a:t>Xceptional</a:t>
            </a:r>
            <a:r>
              <a:rPr lang="en-US" sz="800" dirty="0">
                <a:solidFill>
                  <a:schemeClr val="bg1">
                    <a:lumMod val="50000"/>
                    <a:lumOff val="50000"/>
                  </a:schemeClr>
                </a:solidFill>
                <a:latin typeface="Arial" panose="020B0604020202020204" pitchFamily="34" charset="0"/>
                <a:cs typeface="Arial" panose="020B0604020202020204" pitchFamily="34" charset="0"/>
              </a:rPr>
              <a:t> Networks. All Rights Reserved.</a:t>
            </a:r>
          </a:p>
        </p:txBody>
      </p:sp>
      <p:grpSp>
        <p:nvGrpSpPr>
          <p:cNvPr id="5" name="Group 4">
            <a:extLst>
              <a:ext uri="{FF2B5EF4-FFF2-40B4-BE49-F238E27FC236}">
                <a16:creationId xmlns:a16="http://schemas.microsoft.com/office/drawing/2014/main" id="{3FE719E0-E498-43D6-9D56-49C1848424EF}"/>
              </a:ext>
            </a:extLst>
          </p:cNvPr>
          <p:cNvGrpSpPr/>
          <p:nvPr/>
        </p:nvGrpSpPr>
        <p:grpSpPr>
          <a:xfrm>
            <a:off x="8564880" y="486885"/>
            <a:ext cx="3312160" cy="4604656"/>
            <a:chOff x="8564880" y="486885"/>
            <a:chExt cx="3312160" cy="4604656"/>
          </a:xfrm>
        </p:grpSpPr>
        <p:sp>
          <p:nvSpPr>
            <p:cNvPr id="10" name="Rectangle 9">
              <a:hlinkClick r:id="rId5"/>
              <a:extLst>
                <a:ext uri="{FF2B5EF4-FFF2-40B4-BE49-F238E27FC236}">
                  <a16:creationId xmlns:a16="http://schemas.microsoft.com/office/drawing/2014/main" id="{4B3321EA-6DFD-4898-9522-03D0B79E356E}"/>
                </a:ext>
              </a:extLst>
            </p:cNvPr>
            <p:cNvSpPr/>
            <p:nvPr/>
          </p:nvSpPr>
          <p:spPr>
            <a:xfrm>
              <a:off x="8564880" y="486885"/>
              <a:ext cx="3312160" cy="4604656"/>
            </a:xfrm>
            <a:prstGeom prst="rect">
              <a:avLst/>
            </a:prstGeom>
            <a:solidFill>
              <a:schemeClr val="bg1">
                <a:lumMod val="85000"/>
                <a:lumOff val="15000"/>
              </a:schemeClr>
            </a:solidFill>
            <a:ln w="28575">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2000" dirty="0"/>
            </a:p>
            <a:p>
              <a:endParaRPr lang="en-US" sz="2000" dirty="0"/>
            </a:p>
            <a:p>
              <a:endParaRPr lang="en-US" sz="2000" dirty="0"/>
            </a:p>
            <a:p>
              <a:endParaRPr lang="en-US" sz="2000" dirty="0"/>
            </a:p>
            <a:p>
              <a:pPr marL="111125" indent="-50800"/>
              <a:r>
                <a:rPr lang="en-US" sz="2000" b="1" dirty="0">
                  <a:effectLst>
                    <a:outerShdw blurRad="38100" dist="38100" dir="2700000" algn="tl">
                      <a:srgbClr val="000000">
                        <a:alpha val="43137"/>
                      </a:srgbClr>
                    </a:outerShdw>
                  </a:effectLst>
                </a:rPr>
                <a:t> Accelerating the Value &amp;   Return on IT &amp; Security Investments </a:t>
              </a:r>
            </a:p>
            <a:p>
              <a:endParaRPr lang="en-US" sz="2000" dirty="0"/>
            </a:p>
            <a:p>
              <a:pPr marL="111125"/>
              <a:r>
                <a:rPr lang="en-US" i="1" dirty="0">
                  <a:solidFill>
                    <a:srgbClr val="00CCFF"/>
                  </a:solidFill>
                </a:rPr>
                <a:t>2021 eBook</a:t>
              </a:r>
            </a:p>
          </p:txBody>
        </p:sp>
        <p:pic>
          <p:nvPicPr>
            <p:cNvPr id="12" name="Picture 11" descr="Logo&#10;&#10;Description automatically generated">
              <a:extLst>
                <a:ext uri="{FF2B5EF4-FFF2-40B4-BE49-F238E27FC236}">
                  <a16:creationId xmlns:a16="http://schemas.microsoft.com/office/drawing/2014/main" id="{955C7A8B-75A9-45CD-88A7-01A201A942F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18880" y="680205"/>
              <a:ext cx="847923" cy="244356"/>
            </a:xfrm>
            <a:prstGeom prst="rect">
              <a:avLst/>
            </a:prstGeom>
          </p:spPr>
        </p:pic>
      </p:grpSp>
    </p:spTree>
    <p:extLst>
      <p:ext uri="{BB962C8B-B14F-4D97-AF65-F5344CB8AC3E}">
        <p14:creationId xmlns:p14="http://schemas.microsoft.com/office/powerpoint/2010/main" val="294815400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EED6FEAB3A9F4418164A8E6D2CD58A1" ma:contentTypeVersion="13" ma:contentTypeDescription="Create a new document." ma:contentTypeScope="" ma:versionID="ab69b2160d1f74ea37c14ee14b146ba3">
  <xsd:schema xmlns:xsd="http://www.w3.org/2001/XMLSchema" xmlns:xs="http://www.w3.org/2001/XMLSchema" xmlns:p="http://schemas.microsoft.com/office/2006/metadata/properties" xmlns:ns1="http://schemas.microsoft.com/sharepoint/v3" xmlns:ns2="ba2187af-1e59-49af-9b40-54f1bd6615d2" xmlns:ns3="06629cb2-121b-4d56-bbb6-c1c03a127b50" targetNamespace="http://schemas.microsoft.com/office/2006/metadata/properties" ma:root="true" ma:fieldsID="70195869f06bb4c15a4b8466c0075867" ns1:_="" ns2:_="" ns3:_="">
    <xsd:import namespace="http://schemas.microsoft.com/sharepoint/v3"/>
    <xsd:import namespace="ba2187af-1e59-49af-9b40-54f1bd6615d2"/>
    <xsd:import namespace="06629cb2-121b-4d56-bbb6-c1c03a127b50"/>
    <xsd:element name="properties">
      <xsd:complexType>
        <xsd:sequence>
          <xsd:element name="documentManagement">
            <xsd:complexType>
              <xsd:all>
                <xsd:element ref="ns1:PublishingStartDate" minOccurs="0"/>
                <xsd:element ref="ns1:PublishingExpirationDate" minOccurs="0"/>
                <xsd:element ref="ns2:Doc_x0020_Type"/>
                <xsd:element ref="ns2:MediaServiceMetadata" minOccurs="0"/>
                <xsd:element ref="ns2:MediaServiceFastMetadata" minOccurs="0"/>
                <xsd:element ref="ns2:Topic"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a2187af-1e59-49af-9b40-54f1bd6615d2" elementFormDefault="qualified">
    <xsd:import namespace="http://schemas.microsoft.com/office/2006/documentManagement/types"/>
    <xsd:import namespace="http://schemas.microsoft.com/office/infopath/2007/PartnerControls"/>
    <xsd:element name="Doc_x0020_Type" ma:index="10" ma:displayName="Doc Type" ma:format="Dropdown" ma:internalName="Doc_x0020_Type">
      <xsd:simpleType>
        <xsd:restriction base="dms:Choice">
          <xsd:enumeration value="Corporate Planning"/>
          <xsd:enumeration value="Customer Survey"/>
          <xsd:enumeration value="Customer Survey 2011"/>
          <xsd:enumeration value="Form"/>
          <xsd:enumeration value="Procedure"/>
          <xsd:enumeration value="Template"/>
          <xsd:enumeration value="Misc."/>
        </xsd:restriction>
      </xsd:simpleType>
    </xsd:element>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Topic" ma:index="13" nillable="true" ma:displayName="Topic" ma:format="Dropdown" ma:internalName="Topic">
      <xsd:simpleType>
        <xsd:restriction base="dms:Choice">
          <xsd:enumeration value="Business Case"/>
          <xsd:enumeration value="Change Management"/>
          <xsd:enumeration value="Contracts"/>
          <xsd:enumeration value="General MSS Form"/>
          <xsd:enumeration value="General Project Form"/>
          <xsd:enumeration value="Methodology"/>
          <xsd:enumeration value="Operations Management"/>
          <xsd:enumeration value="Pre-Sales"/>
          <xsd:enumeration value="Project Close"/>
          <xsd:enumeration value="Project Management"/>
          <xsd:enumeration value="Project Start"/>
          <xsd:enumeration value="Proposal(Generic IT Strategic)"/>
          <xsd:enumeration value="Proposal_Report Template"/>
          <xsd:enumeration value="Proposal Components"/>
          <xsd:enumeration value="Requirements"/>
          <xsd:enumeration value="Sales"/>
          <xsd:enumeration value="Sales to Operations"/>
          <xsd:enumeration value="Testing"/>
          <xsd:enumeration value="Training"/>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629cb2-121b-4d56-bbb6-c1c03a127b50" elementFormDefault="qualified">
    <xsd:import namespace="http://schemas.microsoft.com/office/2006/documentManagement/types"/>
    <xsd:import namespace="http://schemas.microsoft.com/office/infopath/2007/PartnerControls"/>
    <xsd:element name="SharedWithUsers" ma:index="1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oc_x0020_Type xmlns="ba2187af-1e59-49af-9b40-54f1bd6615d2">Template</Doc_x0020_Type>
    <Topic xmlns="ba2187af-1e59-49af-9b40-54f1bd6615d2" xsi:nil="true"/>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7A14461-3A70-48A6-8BBD-96A2F742EAD4}">
  <ds:schemaRefs>
    <ds:schemaRef ds:uri="http://schemas.microsoft.com/sharepoint/v3/contenttype/forms"/>
  </ds:schemaRefs>
</ds:datastoreItem>
</file>

<file path=customXml/itemProps2.xml><?xml version="1.0" encoding="utf-8"?>
<ds:datastoreItem xmlns:ds="http://schemas.openxmlformats.org/officeDocument/2006/customXml" ds:itemID="{A76AFB67-4B8C-45E9-AAB0-52EB55BB44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a2187af-1e59-49af-9b40-54f1bd6615d2"/>
    <ds:schemaRef ds:uri="06629cb2-121b-4d56-bbb6-c1c03a127b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F2183F-7BFE-4177-8E4D-A6A8C3342025}">
  <ds:schemaRefs>
    <ds:schemaRef ds:uri="http://schemas.microsoft.com/office/infopath/2007/PartnerControls"/>
    <ds:schemaRef ds:uri="http://purl.org/dc/dcmitype/"/>
    <ds:schemaRef ds:uri="http://purl.org/dc/elements/1.1/"/>
    <ds:schemaRef ds:uri="http://schemas.openxmlformats.org/package/2006/metadata/core-properties"/>
    <ds:schemaRef ds:uri="http://purl.org/dc/terms/"/>
    <ds:schemaRef ds:uri="http://schemas.microsoft.com/office/2006/documentManagement/types"/>
    <ds:schemaRef ds:uri="06629cb2-121b-4d56-bbb6-c1c03a127b50"/>
    <ds:schemaRef ds:uri="http://schemas.microsoft.com/office/2006/metadata/properties"/>
    <ds:schemaRef ds:uri="ba2187af-1e59-49af-9b40-54f1bd6615d2"/>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3036</TotalTime>
  <Words>660</Words>
  <Application>Microsoft Office PowerPoint</Application>
  <PresentationFormat>Widescreen</PresentationFormat>
  <Paragraphs>87</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Arial Narrow</vt:lpstr>
      <vt:lpstr>Calibri</vt:lpstr>
      <vt:lpstr>Calibri Light</vt:lpstr>
      <vt:lpstr>Helvetica LT Std Cond Blk</vt:lpstr>
      <vt:lpstr>Segoe UI</vt:lpstr>
      <vt:lpstr>Wingdings</vt:lpstr>
      <vt:lpstr>Office Theme</vt:lpstr>
      <vt:lpstr>PowerPoint Presentation</vt:lpstr>
      <vt:lpstr>Introductions</vt:lpstr>
      <vt:lpstr>Discussion Set Up</vt:lpstr>
      <vt:lpstr>Panel Questions  (IT Consulting, Implementation, Managed Services Providers)</vt:lpstr>
      <vt:lpstr>Best Practices</vt:lpstr>
      <vt:lpstr>Wrap Up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Dallmeier</dc:creator>
  <cp:lastModifiedBy>Mark Dallmeier</cp:lastModifiedBy>
  <cp:revision>39</cp:revision>
  <dcterms:created xsi:type="dcterms:W3CDTF">2020-10-25T23:59:06Z</dcterms:created>
  <dcterms:modified xsi:type="dcterms:W3CDTF">2021-04-23T00:43:17Z</dcterms:modified>
</cp:coreProperties>
</file>